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93" r:id="rId4"/>
    <p:sldId id="1494" r:id="rId5"/>
    <p:sldId id="1477" r:id="rId6"/>
    <p:sldId id="1495" r:id="rId7"/>
    <p:sldId id="1496" r:id="rId8"/>
    <p:sldId id="1497" r:id="rId9"/>
    <p:sldId id="1422" r:id="rId10"/>
    <p:sldId id="1462" r:id="rId11"/>
    <p:sldId id="1498" r:id="rId12"/>
    <p:sldId id="1479" r:id="rId13"/>
    <p:sldId id="1480" r:id="rId14"/>
    <p:sldId id="1481" r:id="rId15"/>
    <p:sldId id="1482" r:id="rId16"/>
    <p:sldId id="1483" r:id="rId17"/>
    <p:sldId id="1484" r:id="rId18"/>
    <p:sldId id="1485" r:id="rId19"/>
    <p:sldId id="1487" r:id="rId20"/>
    <p:sldId id="1488" r:id="rId21"/>
    <p:sldId id="1486" r:id="rId22"/>
    <p:sldId id="1489" r:id="rId23"/>
    <p:sldId id="1490" r:id="rId24"/>
    <p:sldId id="1491" r:id="rId25"/>
    <p:sldId id="1492" r:id="rId2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EA865-91CD-4694-A5F9-08DC4B2C17D7}" v="1341" dt="2022-04-09T16:12:07.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7"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3D3EA865-91CD-4694-A5F9-08DC4B2C17D7}"/>
    <pc:docChg chg="undo custSel addSld delSld modSld sldOrd">
      <pc:chgData name="Ed Godfrey" userId="61aa7c48ee0e3db0" providerId="LiveId" clId="{3D3EA865-91CD-4694-A5F9-08DC4B2C17D7}" dt="2022-04-09T16:12:07.457" v="2815" actId="20577"/>
      <pc:docMkLst>
        <pc:docMk/>
      </pc:docMkLst>
      <pc:sldChg chg="modSp mod">
        <pc:chgData name="Ed Godfrey" userId="61aa7c48ee0e3db0" providerId="LiveId" clId="{3D3EA865-91CD-4694-A5F9-08DC4B2C17D7}" dt="2022-04-09T15:05:14.682" v="4" actId="20577"/>
        <pc:sldMkLst>
          <pc:docMk/>
          <pc:sldMk cId="3275922726" sldId="1127"/>
        </pc:sldMkLst>
        <pc:spChg chg="mod">
          <ac:chgData name="Ed Godfrey" userId="61aa7c48ee0e3db0" providerId="LiveId" clId="{3D3EA865-91CD-4694-A5F9-08DC4B2C17D7}" dt="2022-04-09T15:05:14.682" v="4" actId="20577"/>
          <ac:spMkLst>
            <pc:docMk/>
            <pc:sldMk cId="3275922726" sldId="1127"/>
            <ac:spMk id="2" creationId="{F1588051-E0B5-4638-9205-E46E5525908B}"/>
          </ac:spMkLst>
        </pc:spChg>
        <pc:spChg chg="mod">
          <ac:chgData name="Ed Godfrey" userId="61aa7c48ee0e3db0" providerId="LiveId" clId="{3D3EA865-91CD-4694-A5F9-08DC4B2C17D7}" dt="2022-04-09T15:05:09.567" v="2" actId="20577"/>
          <ac:spMkLst>
            <pc:docMk/>
            <pc:sldMk cId="3275922726" sldId="1127"/>
            <ac:spMk id="5" creationId="{0CAA8F06-2798-4F2A-8DC9-8E009C9AC104}"/>
          </ac:spMkLst>
        </pc:spChg>
      </pc:sldChg>
      <pc:sldChg chg="addSp modSp mod modAnim">
        <pc:chgData name="Ed Godfrey" userId="61aa7c48ee0e3db0" providerId="LiveId" clId="{3D3EA865-91CD-4694-A5F9-08DC4B2C17D7}" dt="2022-04-09T16:01:19.212" v="2214" actId="113"/>
        <pc:sldMkLst>
          <pc:docMk/>
          <pc:sldMk cId="1643823635" sldId="1422"/>
        </pc:sldMkLst>
        <pc:spChg chg="mod">
          <ac:chgData name="Ed Godfrey" userId="61aa7c48ee0e3db0" providerId="LiveId" clId="{3D3EA865-91CD-4694-A5F9-08DC4B2C17D7}" dt="2022-04-09T15:48:50.199" v="1606" actId="255"/>
          <ac:spMkLst>
            <pc:docMk/>
            <pc:sldMk cId="1643823635" sldId="1422"/>
            <ac:spMk id="2" creationId="{F08A2007-B9E6-48A8-9E5E-C98EDFD53C8F}"/>
          </ac:spMkLst>
        </pc:spChg>
        <pc:spChg chg="mod">
          <ac:chgData name="Ed Godfrey" userId="61aa7c48ee0e3db0" providerId="LiveId" clId="{3D3EA865-91CD-4694-A5F9-08DC4B2C17D7}" dt="2022-04-09T15:48:25.584" v="1604" actId="20577"/>
          <ac:spMkLst>
            <pc:docMk/>
            <pc:sldMk cId="1643823635" sldId="1422"/>
            <ac:spMk id="3" creationId="{F6C638D0-C884-48CF-BE26-27EEF100FAF2}"/>
          </ac:spMkLst>
        </pc:spChg>
        <pc:spChg chg="mod">
          <ac:chgData name="Ed Godfrey" userId="61aa7c48ee0e3db0" providerId="LiveId" clId="{3D3EA865-91CD-4694-A5F9-08DC4B2C17D7}" dt="2022-04-09T16:01:19.212" v="2214" actId="113"/>
          <ac:spMkLst>
            <pc:docMk/>
            <pc:sldMk cId="1643823635" sldId="1422"/>
            <ac:spMk id="5" creationId="{78997622-08A3-450E-B3A1-DF2572388819}"/>
          </ac:spMkLst>
        </pc:spChg>
        <pc:spChg chg="add mod">
          <ac:chgData name="Ed Godfrey" userId="61aa7c48ee0e3db0" providerId="LiveId" clId="{3D3EA865-91CD-4694-A5F9-08DC4B2C17D7}" dt="2022-04-09T15:54:02.421" v="1832" actId="20577"/>
          <ac:spMkLst>
            <pc:docMk/>
            <pc:sldMk cId="1643823635" sldId="1422"/>
            <ac:spMk id="6" creationId="{89004ED3-CF80-491F-82E6-F51B18446D4F}"/>
          </ac:spMkLst>
        </pc:spChg>
      </pc:sldChg>
      <pc:sldChg chg="addSp modSp mod ord modAnim">
        <pc:chgData name="Ed Godfrey" userId="61aa7c48ee0e3db0" providerId="LiveId" clId="{3D3EA865-91CD-4694-A5F9-08DC4B2C17D7}" dt="2022-04-09T16:01:09.558" v="2212" actId="113"/>
        <pc:sldMkLst>
          <pc:docMk/>
          <pc:sldMk cId="1501865480" sldId="1462"/>
        </pc:sldMkLst>
        <pc:spChg chg="mod">
          <ac:chgData name="Ed Godfrey" userId="61aa7c48ee0e3db0" providerId="LiveId" clId="{3D3EA865-91CD-4694-A5F9-08DC4B2C17D7}" dt="2022-04-09T15:56:08.374" v="1878" actId="255"/>
          <ac:spMkLst>
            <pc:docMk/>
            <pc:sldMk cId="1501865480" sldId="1462"/>
            <ac:spMk id="2" creationId="{F08A2007-B9E6-48A8-9E5E-C98EDFD53C8F}"/>
          </ac:spMkLst>
        </pc:spChg>
        <pc:spChg chg="mod">
          <ac:chgData name="Ed Godfrey" userId="61aa7c48ee0e3db0" providerId="LiveId" clId="{3D3EA865-91CD-4694-A5F9-08DC4B2C17D7}" dt="2022-04-09T15:55:49.729" v="1876" actId="6549"/>
          <ac:spMkLst>
            <pc:docMk/>
            <pc:sldMk cId="1501865480" sldId="1462"/>
            <ac:spMk id="3" creationId="{F6C638D0-C884-48CF-BE26-27EEF100FAF2}"/>
          </ac:spMkLst>
        </pc:spChg>
        <pc:spChg chg="mod">
          <ac:chgData name="Ed Godfrey" userId="61aa7c48ee0e3db0" providerId="LiveId" clId="{3D3EA865-91CD-4694-A5F9-08DC4B2C17D7}" dt="2022-04-09T16:01:09.558" v="2212" actId="113"/>
          <ac:spMkLst>
            <pc:docMk/>
            <pc:sldMk cId="1501865480" sldId="1462"/>
            <ac:spMk id="5" creationId="{78997622-08A3-450E-B3A1-DF2572388819}"/>
          </ac:spMkLst>
        </pc:spChg>
        <pc:spChg chg="add mod">
          <ac:chgData name="Ed Godfrey" userId="61aa7c48ee0e3db0" providerId="LiveId" clId="{3D3EA865-91CD-4694-A5F9-08DC4B2C17D7}" dt="2022-04-09T15:59:59.413" v="2210" actId="1035"/>
          <ac:spMkLst>
            <pc:docMk/>
            <pc:sldMk cId="1501865480" sldId="1462"/>
            <ac:spMk id="6" creationId="{F3467028-A5DD-4C50-A3AC-B842F63563F9}"/>
          </ac:spMkLst>
        </pc:spChg>
      </pc:sldChg>
      <pc:sldChg chg="modSp mod ord modAnim">
        <pc:chgData name="Ed Godfrey" userId="61aa7c48ee0e3db0" providerId="LiveId" clId="{3D3EA865-91CD-4694-A5F9-08DC4B2C17D7}" dt="2022-04-09T15:33:32.424" v="1031" actId="115"/>
        <pc:sldMkLst>
          <pc:docMk/>
          <pc:sldMk cId="583318153" sldId="1477"/>
        </pc:sldMkLst>
        <pc:spChg chg="mod">
          <ac:chgData name="Ed Godfrey" userId="61aa7c48ee0e3db0" providerId="LiveId" clId="{3D3EA865-91CD-4694-A5F9-08DC4B2C17D7}" dt="2022-04-09T15:33:32.424" v="1031" actId="115"/>
          <ac:spMkLst>
            <pc:docMk/>
            <pc:sldMk cId="583318153" sldId="1477"/>
            <ac:spMk id="2" creationId="{F08A2007-B9E6-48A8-9E5E-C98EDFD53C8F}"/>
          </ac:spMkLst>
        </pc:spChg>
        <pc:spChg chg="mod">
          <ac:chgData name="Ed Godfrey" userId="61aa7c48ee0e3db0" providerId="LiveId" clId="{3D3EA865-91CD-4694-A5F9-08DC4B2C17D7}" dt="2022-04-09T15:06:51.578" v="31" actId="20577"/>
          <ac:spMkLst>
            <pc:docMk/>
            <pc:sldMk cId="583318153" sldId="1477"/>
            <ac:spMk id="3" creationId="{F6C638D0-C884-48CF-BE26-27EEF100FAF2}"/>
          </ac:spMkLst>
        </pc:spChg>
      </pc:sldChg>
      <pc:sldChg chg="del">
        <pc:chgData name="Ed Godfrey" userId="61aa7c48ee0e3db0" providerId="LiveId" clId="{3D3EA865-91CD-4694-A5F9-08DC4B2C17D7}" dt="2022-04-09T15:55:18.028" v="1833" actId="47"/>
        <pc:sldMkLst>
          <pc:docMk/>
          <pc:sldMk cId="82587159" sldId="1478"/>
        </pc:sldMkLst>
      </pc:sldChg>
      <pc:sldChg chg="modSp add del mod modAnim">
        <pc:chgData name="Ed Godfrey" userId="61aa7c48ee0e3db0" providerId="LiveId" clId="{3D3EA865-91CD-4694-A5F9-08DC4B2C17D7}" dt="2022-04-09T16:12:07.457" v="2815" actId="20577"/>
        <pc:sldMkLst>
          <pc:docMk/>
          <pc:sldMk cId="1590128842" sldId="1479"/>
        </pc:sldMkLst>
        <pc:spChg chg="mod">
          <ac:chgData name="Ed Godfrey" userId="61aa7c48ee0e3db0" providerId="LiveId" clId="{3D3EA865-91CD-4694-A5F9-08DC4B2C17D7}" dt="2022-04-09T16:12:07.457" v="2815" actId="20577"/>
          <ac:spMkLst>
            <pc:docMk/>
            <pc:sldMk cId="1590128842" sldId="1479"/>
            <ac:spMk id="2" creationId="{F08A2007-B9E6-48A8-9E5E-C98EDFD53C8F}"/>
          </ac:spMkLst>
        </pc:spChg>
        <pc:spChg chg="mod">
          <ac:chgData name="Ed Godfrey" userId="61aa7c48ee0e3db0" providerId="LiveId" clId="{3D3EA865-91CD-4694-A5F9-08DC4B2C17D7}" dt="2022-04-09T16:08:18.233" v="2451" actId="20577"/>
          <ac:spMkLst>
            <pc:docMk/>
            <pc:sldMk cId="1590128842" sldId="1479"/>
            <ac:spMk id="3" creationId="{F6C638D0-C884-48CF-BE26-27EEF100FAF2}"/>
          </ac:spMkLst>
        </pc:spChg>
      </pc:sldChg>
      <pc:sldChg chg="modSp add mod">
        <pc:chgData name="Ed Godfrey" userId="61aa7c48ee0e3db0" providerId="LiveId" clId="{3D3EA865-91CD-4694-A5F9-08DC4B2C17D7}" dt="2022-04-09T15:06:24.668" v="16" actId="20577"/>
        <pc:sldMkLst>
          <pc:docMk/>
          <pc:sldMk cId="3755161424" sldId="1493"/>
        </pc:sldMkLst>
        <pc:spChg chg="mod">
          <ac:chgData name="Ed Godfrey" userId="61aa7c48ee0e3db0" providerId="LiveId" clId="{3D3EA865-91CD-4694-A5F9-08DC4B2C17D7}" dt="2022-04-09T15:06:12.958" v="7" actId="255"/>
          <ac:spMkLst>
            <pc:docMk/>
            <pc:sldMk cId="3755161424" sldId="1493"/>
            <ac:spMk id="2" creationId="{F08A2007-B9E6-48A8-9E5E-C98EDFD53C8F}"/>
          </ac:spMkLst>
        </pc:spChg>
        <pc:spChg chg="mod">
          <ac:chgData name="Ed Godfrey" userId="61aa7c48ee0e3db0" providerId="LiveId" clId="{3D3EA865-91CD-4694-A5F9-08DC4B2C17D7}" dt="2022-04-09T15:06:24.668" v="16" actId="20577"/>
          <ac:spMkLst>
            <pc:docMk/>
            <pc:sldMk cId="3755161424" sldId="1493"/>
            <ac:spMk id="3" creationId="{F6C638D0-C884-48CF-BE26-27EEF100FAF2}"/>
          </ac:spMkLst>
        </pc:spChg>
      </pc:sldChg>
      <pc:sldChg chg="modSp add mod modAnim">
        <pc:chgData name="Ed Godfrey" userId="61aa7c48ee0e3db0" providerId="LiveId" clId="{3D3EA865-91CD-4694-A5F9-08DC4B2C17D7}" dt="2022-04-09T15:38:03.745" v="1228" actId="20577"/>
        <pc:sldMkLst>
          <pc:docMk/>
          <pc:sldMk cId="2246733750" sldId="1494"/>
        </pc:sldMkLst>
        <pc:spChg chg="mod">
          <ac:chgData name="Ed Godfrey" userId="61aa7c48ee0e3db0" providerId="LiveId" clId="{3D3EA865-91CD-4694-A5F9-08DC4B2C17D7}" dt="2022-04-09T15:38:03.745" v="1228" actId="20577"/>
          <ac:spMkLst>
            <pc:docMk/>
            <pc:sldMk cId="2246733750" sldId="1494"/>
            <ac:spMk id="2" creationId="{F08A2007-B9E6-48A8-9E5E-C98EDFD53C8F}"/>
          </ac:spMkLst>
        </pc:spChg>
        <pc:spChg chg="mod">
          <ac:chgData name="Ed Godfrey" userId="61aa7c48ee0e3db0" providerId="LiveId" clId="{3D3EA865-91CD-4694-A5F9-08DC4B2C17D7}" dt="2022-04-09T15:36:29.644" v="1045" actId="20577"/>
          <ac:spMkLst>
            <pc:docMk/>
            <pc:sldMk cId="2246733750" sldId="1494"/>
            <ac:spMk id="3" creationId="{F6C638D0-C884-48CF-BE26-27EEF100FAF2}"/>
          </ac:spMkLst>
        </pc:spChg>
      </pc:sldChg>
      <pc:sldChg chg="modSp add modAnim">
        <pc:chgData name="Ed Godfrey" userId="61aa7c48ee0e3db0" providerId="LiveId" clId="{3D3EA865-91CD-4694-A5F9-08DC4B2C17D7}" dt="2022-04-09T15:41:16.843" v="1426"/>
        <pc:sldMkLst>
          <pc:docMk/>
          <pc:sldMk cId="3497121256" sldId="1495"/>
        </pc:sldMkLst>
        <pc:spChg chg="mod">
          <ac:chgData name="Ed Godfrey" userId="61aa7c48ee0e3db0" providerId="LiveId" clId="{3D3EA865-91CD-4694-A5F9-08DC4B2C17D7}" dt="2022-04-09T15:41:08.873" v="1425" actId="20577"/>
          <ac:spMkLst>
            <pc:docMk/>
            <pc:sldMk cId="3497121256" sldId="1495"/>
            <ac:spMk id="2" creationId="{F08A2007-B9E6-48A8-9E5E-C98EDFD53C8F}"/>
          </ac:spMkLst>
        </pc:spChg>
      </pc:sldChg>
      <pc:sldChg chg="addSp delSp modSp add mod">
        <pc:chgData name="Ed Godfrey" userId="61aa7c48ee0e3db0" providerId="LiveId" clId="{3D3EA865-91CD-4694-A5F9-08DC4B2C17D7}" dt="2022-04-09T15:43:15.351" v="1432" actId="962"/>
        <pc:sldMkLst>
          <pc:docMk/>
          <pc:sldMk cId="965819109" sldId="1496"/>
        </pc:sldMkLst>
        <pc:spChg chg="del">
          <ac:chgData name="Ed Godfrey" userId="61aa7c48ee0e3db0" providerId="LiveId" clId="{3D3EA865-91CD-4694-A5F9-08DC4B2C17D7}" dt="2022-04-09T15:42:59.711" v="1428" actId="21"/>
          <ac:spMkLst>
            <pc:docMk/>
            <pc:sldMk cId="965819109" sldId="1496"/>
            <ac:spMk id="2" creationId="{F08A2007-B9E6-48A8-9E5E-C98EDFD53C8F}"/>
          </ac:spMkLst>
        </pc:spChg>
        <pc:spChg chg="del">
          <ac:chgData name="Ed Godfrey" userId="61aa7c48ee0e3db0" providerId="LiveId" clId="{3D3EA865-91CD-4694-A5F9-08DC4B2C17D7}" dt="2022-04-09T15:43:03.134" v="1429" actId="21"/>
          <ac:spMkLst>
            <pc:docMk/>
            <pc:sldMk cId="965819109" sldId="1496"/>
            <ac:spMk id="3" creationId="{F6C638D0-C884-48CF-BE26-27EEF100FAF2}"/>
          </ac:spMkLst>
        </pc:spChg>
        <pc:spChg chg="add mod">
          <ac:chgData name="Ed Godfrey" userId="61aa7c48ee0e3db0" providerId="LiveId" clId="{3D3EA865-91CD-4694-A5F9-08DC4B2C17D7}" dt="2022-04-09T15:43:03.134" v="1429" actId="21"/>
          <ac:spMkLst>
            <pc:docMk/>
            <pc:sldMk cId="965819109" sldId="1496"/>
            <ac:spMk id="5" creationId="{747F2C17-19CF-44AF-A217-A4BE5B8FBB88}"/>
          </ac:spMkLst>
        </pc:spChg>
        <pc:picChg chg="add mod">
          <ac:chgData name="Ed Godfrey" userId="61aa7c48ee0e3db0" providerId="LiveId" clId="{3D3EA865-91CD-4694-A5F9-08DC4B2C17D7}" dt="2022-04-09T15:43:15.351" v="1432" actId="962"/>
          <ac:picMkLst>
            <pc:docMk/>
            <pc:sldMk cId="965819109" sldId="1496"/>
            <ac:picMk id="7" creationId="{287AF257-D420-4F7D-9CC6-FD25050199EC}"/>
          </ac:picMkLst>
        </pc:picChg>
      </pc:sldChg>
      <pc:sldChg chg="modSp add mod modAnim">
        <pc:chgData name="Ed Godfrey" userId="61aa7c48ee0e3db0" providerId="LiveId" clId="{3D3EA865-91CD-4694-A5F9-08DC4B2C17D7}" dt="2022-04-09T15:47:53.392" v="1581" actId="20577"/>
        <pc:sldMkLst>
          <pc:docMk/>
          <pc:sldMk cId="809900153" sldId="1497"/>
        </pc:sldMkLst>
        <pc:spChg chg="mod">
          <ac:chgData name="Ed Godfrey" userId="61aa7c48ee0e3db0" providerId="LiveId" clId="{3D3EA865-91CD-4694-A5F9-08DC4B2C17D7}" dt="2022-04-09T15:47:53.392" v="1581" actId="20577"/>
          <ac:spMkLst>
            <pc:docMk/>
            <pc:sldMk cId="809900153" sldId="1497"/>
            <ac:spMk id="2" creationId="{F08A2007-B9E6-48A8-9E5E-C98EDFD53C8F}"/>
          </ac:spMkLst>
        </pc:spChg>
        <pc:spChg chg="mod">
          <ac:chgData name="Ed Godfrey" userId="61aa7c48ee0e3db0" providerId="LiveId" clId="{3D3EA865-91CD-4694-A5F9-08DC4B2C17D7}" dt="2022-04-09T15:45:49.718" v="1477" actId="20577"/>
          <ac:spMkLst>
            <pc:docMk/>
            <pc:sldMk cId="809900153" sldId="1497"/>
            <ac:spMk id="3" creationId="{F6C638D0-C884-48CF-BE26-27EEF100FAF2}"/>
          </ac:spMkLst>
        </pc:spChg>
      </pc:sldChg>
      <pc:sldChg chg="delSp modSp add mod delAnim modAnim">
        <pc:chgData name="Ed Godfrey" userId="61aa7c48ee0e3db0" providerId="LiveId" clId="{3D3EA865-91CD-4694-A5F9-08DC4B2C17D7}" dt="2022-04-09T16:07:20.758" v="2444"/>
        <pc:sldMkLst>
          <pc:docMk/>
          <pc:sldMk cId="3467108782" sldId="1498"/>
        </pc:sldMkLst>
        <pc:spChg chg="mod">
          <ac:chgData name="Ed Godfrey" userId="61aa7c48ee0e3db0" providerId="LiveId" clId="{3D3EA865-91CD-4694-A5F9-08DC4B2C17D7}" dt="2022-04-09T16:06:38.012" v="2406" actId="20577"/>
          <ac:spMkLst>
            <pc:docMk/>
            <pc:sldMk cId="3467108782" sldId="1498"/>
            <ac:spMk id="5" creationId="{78997622-08A3-450E-B3A1-DF2572388819}"/>
          </ac:spMkLst>
        </pc:spChg>
        <pc:spChg chg="del mod">
          <ac:chgData name="Ed Godfrey" userId="61aa7c48ee0e3db0" providerId="LiveId" clId="{3D3EA865-91CD-4694-A5F9-08DC4B2C17D7}" dt="2022-04-09T16:01:35.716" v="2218" actId="21"/>
          <ac:spMkLst>
            <pc:docMk/>
            <pc:sldMk cId="3467108782" sldId="1498"/>
            <ac:spMk id="6" creationId="{F3467028-A5DD-4C50-A3AC-B842F63563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4/9/2022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4/9/2022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4/9/2022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4/9/2022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4/9/2022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4/9/2022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April 10,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754326"/>
          </a:xfrm>
          <a:prstGeom prst="rect">
            <a:avLst/>
          </a:prstGeom>
          <a:noFill/>
        </p:spPr>
        <p:txBody>
          <a:bodyPr wrap="square" rtlCol="0">
            <a:spAutoFit/>
          </a:bodyPr>
          <a:lstStyle/>
          <a:p>
            <a:pPr algn="ctr"/>
            <a:r>
              <a:rPr lang="en-US" sz="4000" dirty="0"/>
              <a:t>Concerning the Day of the Lord</a:t>
            </a:r>
          </a:p>
          <a:p>
            <a:pPr algn="ctr"/>
            <a:r>
              <a:rPr lang="en-US" sz="4000" dirty="0"/>
              <a:t>(Part 1)</a:t>
            </a:r>
          </a:p>
          <a:p>
            <a:pPr algn="ctr"/>
            <a:r>
              <a:rPr lang="en-US" sz="2800" i="1" dirty="0"/>
              <a:t>2 Thessalonians 2:1-5</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man of lawlessness revealed </a:t>
            </a:r>
            <a:r>
              <a:rPr lang="en-US" sz="3200" b="1" cap="none" baseline="30000" dirty="0">
                <a:solidFill>
                  <a:schemeClr val="accent5">
                    <a:lumMod val="60000"/>
                    <a:lumOff val="40000"/>
                  </a:schemeClr>
                </a:solidFill>
                <a:latin typeface="+mn-lt"/>
              </a:rPr>
              <a:t>(2:3b)</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and the man of lawlessness is revealed…</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464701"/>
            <a:ext cx="11590636" cy="523220"/>
          </a:xfrm>
          <a:prstGeom prst="rect">
            <a:avLst/>
          </a:prstGeom>
          <a:noFill/>
        </p:spPr>
        <p:txBody>
          <a:bodyPr wrap="square" rtlCol="0">
            <a:spAutoFit/>
          </a:bodyPr>
          <a:lstStyle/>
          <a:p>
            <a:pPr marL="514350" lvl="0" indent="-514350" algn="just">
              <a:buAutoNum type="alphaUcPeriod"/>
            </a:pPr>
            <a:r>
              <a:rPr lang="en-US" sz="2800" b="1" dirty="0">
                <a:latin typeface="Calibri" panose="020F0502020204030204" pitchFamily="34" charset="0"/>
                <a:cs typeface="Calibri" panose="020F0502020204030204" pitchFamily="34" charset="0"/>
              </a:rPr>
              <a:t>Who is the man of lawlessness? Antichrist</a:t>
            </a:r>
          </a:p>
        </p:txBody>
      </p:sp>
      <p:sp>
        <p:nvSpPr>
          <p:cNvPr id="6" name="TextBox 5">
            <a:extLst>
              <a:ext uri="{FF2B5EF4-FFF2-40B4-BE49-F238E27FC236}">
                <a16:creationId xmlns:a16="http://schemas.microsoft.com/office/drawing/2014/main" id="{F3467028-A5DD-4C50-A3AC-B842F63563F9}"/>
              </a:ext>
            </a:extLst>
          </p:cNvPr>
          <p:cNvSpPr txBox="1"/>
          <p:nvPr/>
        </p:nvSpPr>
        <p:spPr>
          <a:xfrm>
            <a:off x="254174" y="2334242"/>
            <a:ext cx="11590636" cy="3970318"/>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1 John 2:22  - </a:t>
            </a:r>
            <a:r>
              <a:rPr lang="en-US" sz="2800" i="1" dirty="0">
                <a:latin typeface="Calibri" panose="020F0502020204030204" pitchFamily="34" charset="0"/>
                <a:cs typeface="Calibri" panose="020F0502020204030204" pitchFamily="34" charset="0"/>
              </a:rPr>
              <a:t>Who is the liar but the one who denies that Jesus is the Christ? This is the antichrist, the one who denies the Father and the Son.</a:t>
            </a:r>
            <a:r>
              <a:rPr lang="en-US" sz="2800" dirty="0">
                <a:latin typeface="Calibri" panose="020F0502020204030204" pitchFamily="34" charset="0"/>
                <a:cs typeface="Calibri" panose="020F0502020204030204" pitchFamily="34" charset="0"/>
              </a:rPr>
              <a:t> </a:t>
            </a:r>
          </a:p>
          <a:p>
            <a:pPr algn="just"/>
            <a:endParaRPr lang="en-US" sz="2800" dirty="0">
              <a:latin typeface="Calibri" panose="020F0502020204030204" pitchFamily="34" charset="0"/>
              <a:cs typeface="Calibri" panose="020F0502020204030204" pitchFamily="34" charset="0"/>
            </a:endParaRPr>
          </a:p>
          <a:p>
            <a:pPr algn="just"/>
            <a:r>
              <a:rPr lang="en-US" sz="2800" dirty="0">
                <a:latin typeface="Calibri" panose="020F0502020204030204" pitchFamily="34" charset="0"/>
                <a:cs typeface="Calibri" panose="020F0502020204030204" pitchFamily="34" charset="0"/>
              </a:rPr>
              <a:t>1 John 4:3 - </a:t>
            </a:r>
            <a:r>
              <a:rPr lang="en-US" sz="2800" i="1" dirty="0">
                <a:latin typeface="Calibri" panose="020F0502020204030204" pitchFamily="34" charset="0"/>
                <a:cs typeface="Calibri" panose="020F0502020204030204" pitchFamily="34" charset="0"/>
              </a:rPr>
              <a:t>and every spirit that does not confess Jesus is not from God; this is the spirit of the antichrist, of which you have heard that it is coming, and now it is already in the world. </a:t>
            </a:r>
            <a:r>
              <a:rPr lang="en-US" sz="2800" dirty="0">
                <a:latin typeface="Calibri" panose="020F0502020204030204" pitchFamily="34" charset="0"/>
                <a:cs typeface="Calibri" panose="020F0502020204030204" pitchFamily="34" charset="0"/>
              </a:rPr>
              <a:t> </a:t>
            </a:r>
          </a:p>
          <a:p>
            <a:pPr algn="just"/>
            <a:endParaRPr lang="en-US" sz="2800" dirty="0">
              <a:latin typeface="Calibri" panose="020F0502020204030204" pitchFamily="34" charset="0"/>
              <a:cs typeface="Calibri" panose="020F0502020204030204" pitchFamily="34" charset="0"/>
            </a:endParaRPr>
          </a:p>
          <a:p>
            <a:pPr algn="just"/>
            <a:r>
              <a:rPr lang="en-US" sz="2800" dirty="0">
                <a:latin typeface="Calibri" panose="020F0502020204030204" pitchFamily="34" charset="0"/>
                <a:cs typeface="Calibri" panose="020F0502020204030204" pitchFamily="34" charset="0"/>
              </a:rPr>
              <a:t>1 John 3:4 - </a:t>
            </a:r>
            <a:r>
              <a:rPr lang="en-US" sz="2800" i="1" dirty="0">
                <a:latin typeface="Calibri" panose="020F0502020204030204" pitchFamily="34" charset="0"/>
                <a:cs typeface="Calibri" panose="020F0502020204030204" pitchFamily="34" charset="0"/>
              </a:rPr>
              <a:t>Everyone who practices sin also practices lawlessness; and sin is lawlessness.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018654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7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75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7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man of lawlessness revealed </a:t>
            </a:r>
            <a:r>
              <a:rPr lang="en-US" sz="3200" b="1" cap="none" baseline="30000" dirty="0">
                <a:solidFill>
                  <a:schemeClr val="accent5">
                    <a:lumMod val="60000"/>
                    <a:lumOff val="40000"/>
                  </a:schemeClr>
                </a:solidFill>
                <a:latin typeface="+mn-lt"/>
              </a:rPr>
              <a:t>(2:3b)</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and the man of lawlessness is revealed…</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464701"/>
            <a:ext cx="11590636" cy="2677656"/>
          </a:xfrm>
          <a:prstGeom prst="rect">
            <a:avLst/>
          </a:prstGeom>
          <a:noFill/>
        </p:spPr>
        <p:txBody>
          <a:bodyPr wrap="square" rtlCol="0">
            <a:spAutoFit/>
          </a:bodyPr>
          <a:lstStyle/>
          <a:p>
            <a:pPr marL="514350" lvl="0" indent="-514350" algn="just">
              <a:buAutoNum type="alphaUcPeriod"/>
            </a:pPr>
            <a:r>
              <a:rPr lang="en-US" sz="2800" b="1" dirty="0">
                <a:latin typeface="Calibri" panose="020F0502020204030204" pitchFamily="34" charset="0"/>
                <a:cs typeface="Calibri" panose="020F0502020204030204" pitchFamily="34" charset="0"/>
              </a:rPr>
              <a:t>Who is the man of lawlessness? </a:t>
            </a:r>
            <a:r>
              <a:rPr lang="en-US" sz="2800" dirty="0">
                <a:latin typeface="Calibri" panose="020F0502020204030204" pitchFamily="34" charset="0"/>
                <a:cs typeface="Calibri" panose="020F0502020204030204" pitchFamily="34" charset="0"/>
              </a:rPr>
              <a:t>Antichrist</a:t>
            </a:r>
          </a:p>
          <a:p>
            <a:pPr marL="514350" lvl="0" indent="-514350" algn="just">
              <a:buAutoNum type="alphaUcPeriod"/>
            </a:pPr>
            <a:r>
              <a:rPr lang="en-US" sz="2800" b="1" dirty="0">
                <a:latin typeface="Calibri" panose="020F0502020204030204" pitchFamily="34" charset="0"/>
                <a:cs typeface="Calibri" panose="020F0502020204030204" pitchFamily="34" charset="0"/>
              </a:rPr>
              <a:t>The “son of destruction” </a:t>
            </a:r>
            <a:r>
              <a:rPr lang="en-US" sz="2800" dirty="0">
                <a:latin typeface="Calibri" panose="020F0502020204030204" pitchFamily="34" charset="0"/>
                <a:cs typeface="Calibri" panose="020F0502020204030204" pitchFamily="34" charset="0"/>
              </a:rPr>
              <a:t>[son of perdition – ruin, waste]</a:t>
            </a:r>
          </a:p>
          <a:p>
            <a:pPr marL="971550" lvl="1" indent="-514350" algn="just">
              <a:buFont typeface="Wingdings" panose="05000000000000000000" pitchFamily="2" charset="2"/>
              <a:buChar char="§"/>
            </a:pPr>
            <a:r>
              <a:rPr lang="en-US" sz="2800" dirty="0">
                <a:latin typeface="Calibri" panose="020F0502020204030204" pitchFamily="34" charset="0"/>
                <a:cs typeface="Calibri" panose="020F0502020204030204" pitchFamily="34" charset="0"/>
              </a:rPr>
              <a:t>Only two with this title:</a:t>
            </a:r>
          </a:p>
          <a:p>
            <a:pPr marL="1428750" lvl="2" indent="-514350" algn="just">
              <a:buFont typeface="Wingdings" panose="05000000000000000000" pitchFamily="2" charset="2"/>
              <a:buChar char="§"/>
            </a:pPr>
            <a:r>
              <a:rPr lang="en-US" sz="2800" dirty="0">
                <a:latin typeface="Calibri" panose="020F0502020204030204" pitchFamily="34" charset="0"/>
                <a:cs typeface="Calibri" panose="020F0502020204030204" pitchFamily="34" charset="0"/>
              </a:rPr>
              <a:t>Judas (John 17:12)</a:t>
            </a:r>
          </a:p>
          <a:p>
            <a:pPr marL="1428750" lvl="2" indent="-514350" algn="just">
              <a:buFont typeface="Wingdings" panose="05000000000000000000" pitchFamily="2" charset="2"/>
              <a:buChar char="§"/>
            </a:pPr>
            <a:r>
              <a:rPr lang="en-US" sz="2800" dirty="0">
                <a:latin typeface="Calibri" panose="020F0502020204030204" pitchFamily="34" charset="0"/>
                <a:cs typeface="Calibri" panose="020F0502020204030204" pitchFamily="34" charset="0"/>
              </a:rPr>
              <a:t>The man of lawlessness (2 Thessalonians 2:3)</a:t>
            </a:r>
          </a:p>
          <a:p>
            <a:pPr marL="1428750" lvl="2" indent="-514350" algn="just">
              <a:buAutoNum type="alphaUcPeriod"/>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10878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par>
                          <p:cTn id="8" fill="hold">
                            <p:stCondLst>
                              <p:cond delay="1750"/>
                            </p:stCondLst>
                            <p:childTnLst>
                              <p:par>
                                <p:cTn id="9" presetID="10" presetClass="entr" presetSubtype="0" fill="hold" grpId="0" nodeType="afterEffect">
                                  <p:stCondLst>
                                    <p:cond delay="525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750"/>
                                        <p:tgtEl>
                                          <p:spTgt spid="5">
                                            <p:txEl>
                                              <p:pRg st="2" end="2"/>
                                            </p:txEl>
                                          </p:spTgt>
                                        </p:tgtEl>
                                      </p:cBhvr>
                                    </p:animEffect>
                                  </p:childTnLst>
                                </p:cTn>
                              </p:par>
                            </p:childTnLst>
                          </p:cTn>
                        </p:par>
                        <p:par>
                          <p:cTn id="12" fill="hold">
                            <p:stCondLst>
                              <p:cond delay="8750"/>
                            </p:stCondLst>
                            <p:childTnLst>
                              <p:par>
                                <p:cTn id="13" presetID="10" presetClass="entr" presetSubtype="0" fill="hold" grpId="0" nodeType="afterEffect">
                                  <p:stCondLst>
                                    <p:cond delay="125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750"/>
                                        <p:tgtEl>
                                          <p:spTgt spid="5">
                                            <p:txEl>
                                              <p:pRg st="3" end="3"/>
                                            </p:txEl>
                                          </p:spTgt>
                                        </p:tgtEl>
                                      </p:cBhvr>
                                    </p:animEffect>
                                  </p:childTnLst>
                                </p:cTn>
                              </p:par>
                            </p:childTnLst>
                          </p:cTn>
                        </p:par>
                        <p:par>
                          <p:cTn id="16" fill="hold">
                            <p:stCondLst>
                              <p:cond delay="11750"/>
                            </p:stCondLst>
                            <p:childTnLst>
                              <p:par>
                                <p:cTn id="17" presetID="10" presetClass="entr" presetSubtype="0" fill="hold" grpId="0" nodeType="afterEffect">
                                  <p:stCondLst>
                                    <p:cond delay="125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Lessons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342900" marR="0" indent="-342900" algn="just">
              <a:spcBef>
                <a:spcPts val="0"/>
              </a:spcBef>
              <a:spcAft>
                <a:spcPts val="0"/>
              </a:spcAft>
              <a:buAutoNum type="arabicPeriod"/>
            </a:pPr>
            <a:r>
              <a:rPr lang="en-US" sz="3200" dirty="0">
                <a:effectLst/>
                <a:latin typeface="Arial" panose="020B0604020202020204" pitchFamily="34" charset="0"/>
                <a:ea typeface="Times New Roman" panose="02020603050405020304" pitchFamily="18" charset="0"/>
              </a:rPr>
              <a:t>We are not in the day of the Lord and no one has missed the Rapture. Therefore, repent, believe, and be ready for His coming!</a:t>
            </a:r>
          </a:p>
          <a:p>
            <a:pPr marL="342900" marR="0" indent="-342900" algn="just">
              <a:spcBef>
                <a:spcPts val="0"/>
              </a:spcBef>
              <a:spcAft>
                <a:spcPts val="0"/>
              </a:spcAft>
              <a:buAutoNum type="arabicPeriod"/>
            </a:pPr>
            <a:r>
              <a:rPr lang="en-US" sz="3200" dirty="0">
                <a:latin typeface="Arial" panose="020B0604020202020204" pitchFamily="34" charset="0"/>
                <a:ea typeface="Times New Roman" panose="02020603050405020304" pitchFamily="18" charset="0"/>
              </a:rPr>
              <a:t>Jesus is coming back for His Church (John 14:1-30! Are you part of His Church?</a:t>
            </a:r>
          </a:p>
          <a:p>
            <a:pPr marL="342900" marR="0" indent="-342900" algn="just">
              <a:spcBef>
                <a:spcPts val="0"/>
              </a:spcBef>
              <a:spcAft>
                <a:spcPts val="0"/>
              </a:spcAft>
              <a:buAutoNum type="arabicPeriod"/>
            </a:pPr>
            <a:r>
              <a:rPr lang="en-US" sz="3200" dirty="0">
                <a:effectLst/>
                <a:latin typeface="Arial" panose="020B0604020202020204" pitchFamily="34" charset="0"/>
                <a:ea typeface="Times New Roman" panose="02020603050405020304" pitchFamily="18" charset="0"/>
              </a:rPr>
              <a:t>We are to study, know, and delight in understanding end-times prophecy (Revelation 1:3). It is a gift from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1288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concern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376585"/>
            <a:ext cx="11590636" cy="3293209"/>
          </a:xfrm>
          <a:prstGeom prst="rect">
            <a:avLst/>
          </a:prstGeom>
          <a:noFill/>
        </p:spPr>
        <p:txBody>
          <a:bodyPr wrap="square" rtlCol="0">
            <a:spAutoFit/>
          </a:bodyPr>
          <a:lstStyle/>
          <a:p>
            <a:pPr marL="457200" lvl="0" indent="-457200" algn="just">
              <a:buAutoNum type="alphaUcPeriod"/>
            </a:pPr>
            <a:r>
              <a:rPr lang="en-US" sz="2800" b="1" dirty="0">
                <a:latin typeface="Calibri" panose="020F0502020204030204" pitchFamily="34" charset="0"/>
                <a:cs typeface="Calibri" panose="020F0502020204030204" pitchFamily="34" charset="0"/>
              </a:rPr>
              <a:t>False</a:t>
            </a:r>
            <a:r>
              <a:rPr lang="en-US" sz="2400" b="1"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Authority</a:t>
            </a:r>
          </a:p>
          <a:p>
            <a:pPr marL="914400" lvl="1" indent="-457200" algn="just">
              <a:buFont typeface="+mj-lt"/>
              <a:buAutoNum type="arabicPeriod"/>
            </a:pPr>
            <a:r>
              <a:rPr lang="en-US" sz="2400" dirty="0">
                <a:latin typeface="Calibri" panose="020F0502020204030204" pitchFamily="34" charset="0"/>
                <a:cs typeface="Calibri" panose="020F0502020204030204" pitchFamily="34" charset="0"/>
              </a:rPr>
              <a:t>“By a spirit”</a:t>
            </a:r>
          </a:p>
          <a:p>
            <a:pPr marL="914400" lvl="1" indent="-457200" algn="just">
              <a:buFont typeface="+mj-lt"/>
              <a:buAutoNum type="arabicPeriod"/>
            </a:pPr>
            <a:r>
              <a:rPr lang="en-US" sz="2400" dirty="0">
                <a:latin typeface="Calibri" panose="020F0502020204030204" pitchFamily="34" charset="0"/>
                <a:cs typeface="Calibri" panose="020F0502020204030204" pitchFamily="34" charset="0"/>
              </a:rPr>
              <a:t>“a message” (oral communication; speech, sermon)</a:t>
            </a:r>
          </a:p>
          <a:p>
            <a:pPr marL="914400" lvl="1" indent="-457200" algn="just">
              <a:buFont typeface="+mj-lt"/>
              <a:buAutoNum type="arabicPeriod"/>
            </a:pPr>
            <a:r>
              <a:rPr lang="en-US" sz="2400" dirty="0">
                <a:latin typeface="Calibri" panose="020F0502020204030204" pitchFamily="34" charset="0"/>
                <a:cs typeface="Calibri" panose="020F0502020204030204" pitchFamily="34" charset="0"/>
              </a:rPr>
              <a:t>“a letter” (written communication; epistle) </a:t>
            </a:r>
          </a:p>
          <a:p>
            <a:pPr marL="457200" indent="-457200" algn="just">
              <a:buFont typeface="+mj-lt"/>
              <a:buAutoNum type="alphaUcPeriod"/>
            </a:pPr>
            <a:r>
              <a:rPr lang="en-US" sz="2800" b="1" dirty="0">
                <a:latin typeface="Calibri" panose="020F0502020204030204" pitchFamily="34" charset="0"/>
                <a:cs typeface="Calibri" panose="020F0502020204030204" pitchFamily="34" charset="0"/>
              </a:rPr>
              <a:t>Familial relationship </a:t>
            </a:r>
            <a:r>
              <a:rPr lang="en-US" sz="2400" dirty="0">
                <a:latin typeface="Calibri" panose="020F0502020204030204" pitchFamily="34" charset="0"/>
                <a:cs typeface="Calibri" panose="020F0502020204030204" pitchFamily="34" charset="0"/>
              </a:rPr>
              <a:t>– “brethren”</a:t>
            </a:r>
          </a:p>
          <a:p>
            <a:pPr marL="457200" indent="-457200" algn="just">
              <a:buFont typeface="+mj-lt"/>
              <a:buAutoNum type="alphaUcPeriod"/>
            </a:pPr>
            <a:r>
              <a:rPr lang="en-US" sz="2800" b="1" dirty="0">
                <a:latin typeface="Calibri" panose="020F0502020204030204" pitchFamily="34" charset="0"/>
                <a:cs typeface="Calibri" panose="020F0502020204030204" pitchFamily="34" charset="0"/>
              </a:rPr>
              <a:t>Formal request </a:t>
            </a:r>
            <a:r>
              <a:rPr lang="en-US" sz="2400" dirty="0">
                <a:latin typeface="Calibri" panose="020F0502020204030204" pitchFamily="34" charset="0"/>
                <a:cs typeface="Calibri" panose="020F0502020204030204" pitchFamily="34" charset="0"/>
              </a:rPr>
              <a:t>– “we request you”</a:t>
            </a:r>
          </a:p>
          <a:p>
            <a:pPr marL="457200" indent="-457200" algn="just">
              <a:buFont typeface="+mj-lt"/>
              <a:buAutoNum type="alphaUcPeriod"/>
            </a:pPr>
            <a:r>
              <a:rPr lang="en-US" sz="2800" b="1" dirty="0">
                <a:latin typeface="Calibri" panose="020F0502020204030204" pitchFamily="34" charset="0"/>
                <a:cs typeface="Calibri" panose="020F0502020204030204" pitchFamily="34" charset="0"/>
              </a:rPr>
              <a:t>Fatherly care </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ea typeface="Times New Roman" panose="02020603050405020304" pitchFamily="18" charset="0"/>
              </a:rPr>
              <a:t>that you not be quickly shaken from your composure or be disturbed…”</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31903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175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175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75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1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The coming of our Lord Jesus Christ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 Now we request you, brethren, with regard to </a:t>
            </a:r>
            <a:r>
              <a:rPr lang="en-US" sz="2400" b="1" i="1" dirty="0">
                <a:effectLst/>
                <a:latin typeface="Calibri" panose="020F0502020204030204" pitchFamily="34" charset="0"/>
                <a:ea typeface="Calibri" panose="020F0502020204030204" pitchFamily="34" charset="0"/>
                <a:cs typeface="Calibri" panose="020F0502020204030204" pitchFamily="34" charset="0"/>
              </a:rPr>
              <a:t>the coming of our Lord Jesus Christ </a:t>
            </a:r>
            <a:r>
              <a:rPr lang="en-US" sz="2400" i="1" dirty="0">
                <a:effectLst/>
                <a:latin typeface="Calibri" panose="020F0502020204030204" pitchFamily="34" charset="0"/>
                <a:ea typeface="Calibri" panose="020F0502020204030204" pitchFamily="34" charset="0"/>
                <a:cs typeface="Calibri" panose="020F0502020204030204" pitchFamily="34" charset="0"/>
              </a:rPr>
              <a:t>and our gathering together to Him, 2 that you not be quickly shaken from your composure or be disturbed either by a spirit or a message or a letter as if from us, to the effect that the day of the Lord has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502926"/>
            <a:ext cx="11590636" cy="584775"/>
          </a:xfrm>
          <a:prstGeom prst="rect">
            <a:avLst/>
          </a:prstGeom>
          <a:noFill/>
        </p:spPr>
        <p:txBody>
          <a:bodyPr wrap="square" rtlCol="0">
            <a:spAutoFit/>
          </a:bodyPr>
          <a:lstStyle/>
          <a:p>
            <a:pPr marL="514350" lvl="0" indent="-514350" algn="just">
              <a:buAutoNum type="alphaUcPeriod"/>
            </a:pPr>
            <a:r>
              <a:rPr lang="en-US" sz="3200" b="1" dirty="0" err="1">
                <a:latin typeface="Calibri" panose="020F0502020204030204" pitchFamily="34" charset="0"/>
                <a:cs typeface="Calibri" panose="020F0502020204030204" pitchFamily="34" charset="0"/>
              </a:rPr>
              <a:t>Erchomai</a:t>
            </a:r>
            <a:r>
              <a:rPr lang="en-US" sz="3200" b="1" dirty="0">
                <a:latin typeface="Calibri" panose="020F0502020204030204" pitchFamily="34" charset="0"/>
                <a:cs typeface="Calibri" panose="020F0502020204030204" pitchFamily="34" charset="0"/>
              </a:rPr>
              <a:t> – “to come; to appear”</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4601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err="1">
                <a:solidFill>
                  <a:srgbClr val="7864C8"/>
                </a:solidFill>
              </a:rPr>
              <a:t>Erchomai</a:t>
            </a:r>
            <a:r>
              <a:rPr lang="en-US" sz="3600" b="1" dirty="0">
                <a:solidFill>
                  <a:srgbClr val="7864C8"/>
                </a:solidFill>
              </a:rPr>
              <a:t> [verb] “to come; to appear”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Matthew 25:31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But when the Son of Man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comes</a:t>
            </a:r>
            <a:r>
              <a:rPr lang="en-US" sz="2400" i="1" dirty="0">
                <a:effectLst/>
                <a:latin typeface="Calibri" panose="020F0502020204030204" pitchFamily="34" charset="0"/>
                <a:ea typeface="Calibri" panose="020F0502020204030204" pitchFamily="34" charset="0"/>
                <a:cs typeface="Calibri" panose="020F0502020204030204" pitchFamily="34" charset="0"/>
              </a:rPr>
              <a:t> in His glory, and all the angels with Him, then He will sit on His glorious throne.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John 14:3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If I go and prepare a place for you, I will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a:t>
            </a:r>
            <a:r>
              <a:rPr lang="en-US" sz="2400" i="1" dirty="0">
                <a:effectLst/>
                <a:latin typeface="Calibri" panose="020F0502020204030204" pitchFamily="34" charset="0"/>
                <a:ea typeface="Calibri" panose="020F0502020204030204" pitchFamily="34" charset="0"/>
                <a:cs typeface="Calibri" panose="020F0502020204030204" pitchFamily="34" charset="0"/>
              </a:rPr>
              <a:t> again and receive you to Myself, that where I am, there you may be also.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John 21:21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Jesus said to him, "If I want him to remain until I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a:t>
            </a:r>
            <a:r>
              <a:rPr lang="en-US" sz="2400" i="1" dirty="0">
                <a:effectLst/>
                <a:latin typeface="Calibri" panose="020F0502020204030204" pitchFamily="34" charset="0"/>
                <a:ea typeface="Calibri" panose="020F0502020204030204" pitchFamily="34" charset="0"/>
                <a:cs typeface="Calibri" panose="020F0502020204030204" pitchFamily="34" charset="0"/>
              </a:rPr>
              <a:t>, what is that to you? You follow Me!"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 Corinthians 11:26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as often as you eat this bread and drink the cup, you proclaim the Lord's death until 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comes</a:t>
            </a: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06416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err="1">
                <a:solidFill>
                  <a:srgbClr val="7864C8"/>
                </a:solidFill>
              </a:rPr>
              <a:t>Erchomai</a:t>
            </a:r>
            <a:r>
              <a:rPr lang="en-US" sz="3600" b="1" dirty="0">
                <a:solidFill>
                  <a:srgbClr val="7864C8"/>
                </a:solidFill>
              </a:rPr>
              <a:t> [verb] “to come; to appear”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 Thessalonians 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For you yourselves know full well that the day of the Lord will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a:t>
            </a:r>
            <a:r>
              <a:rPr lang="en-US" sz="2400" i="1" dirty="0">
                <a:effectLst/>
                <a:latin typeface="Calibri" panose="020F0502020204030204" pitchFamily="34" charset="0"/>
                <a:ea typeface="Calibri" panose="020F0502020204030204" pitchFamily="34" charset="0"/>
                <a:cs typeface="Calibri" panose="020F0502020204030204" pitchFamily="34" charset="0"/>
              </a:rPr>
              <a:t> just like a thief in the night.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2 Thessalonians 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when 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comes</a:t>
            </a:r>
            <a:r>
              <a:rPr lang="en-US" sz="2400" i="1" dirty="0">
                <a:effectLst/>
                <a:latin typeface="Calibri" panose="020F0502020204030204" pitchFamily="34" charset="0"/>
                <a:ea typeface="Calibri" panose="020F0502020204030204" pitchFamily="34" charset="0"/>
                <a:cs typeface="Calibri" panose="020F0502020204030204" pitchFamily="34" charset="0"/>
              </a:rPr>
              <a:t> to be glorified in His saints on that day, and to be marveled at among all who have believed — for our testimony to you was believed.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2 Thessalonians 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Let no one in any way deceive you, for it will not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a:t>
            </a:r>
            <a:r>
              <a:rPr lang="en-US" sz="2400" i="1" dirty="0">
                <a:effectLst/>
                <a:latin typeface="Calibri" panose="020F0502020204030204" pitchFamily="34" charset="0"/>
                <a:ea typeface="Calibri" panose="020F0502020204030204" pitchFamily="34" charset="0"/>
                <a:cs typeface="Calibri" panose="020F0502020204030204" pitchFamily="34" charset="0"/>
              </a:rPr>
              <a:t> unless the apostasy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comes</a:t>
            </a:r>
            <a:r>
              <a:rPr lang="en-US" sz="2400" i="1" dirty="0">
                <a:effectLst/>
                <a:latin typeface="Calibri" panose="020F0502020204030204" pitchFamily="34" charset="0"/>
                <a:ea typeface="Calibri" panose="020F0502020204030204" pitchFamily="34" charset="0"/>
                <a:cs typeface="Calibri" panose="020F0502020204030204" pitchFamily="34" charset="0"/>
              </a:rPr>
              <a:t> first, and the man of lawlessness is revealed, the son of destruction,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Revelation 22:12 (3:11; 22:7)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Behold, I am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coming</a:t>
            </a:r>
            <a:r>
              <a:rPr lang="en-US" sz="2400" i="1" dirty="0">
                <a:effectLst/>
                <a:latin typeface="Calibri" panose="020F0502020204030204" pitchFamily="34" charset="0"/>
                <a:ea typeface="Calibri" panose="020F0502020204030204" pitchFamily="34" charset="0"/>
                <a:cs typeface="Calibri" panose="020F0502020204030204" pitchFamily="34" charset="0"/>
              </a:rPr>
              <a:t> quickly, and My reward is with Me, to render to every man according to what he has done.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2703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The coming of our Lord Jesus Christ </a:t>
            </a:r>
            <a:r>
              <a:rPr lang="en-US" sz="3200" b="1" cap="none" baseline="30000" dirty="0">
                <a:solidFill>
                  <a:schemeClr val="accent5">
                    <a:lumMod val="60000"/>
                    <a:lumOff val="40000"/>
                  </a:schemeClr>
                </a:solidFill>
                <a:latin typeface="+mn-lt"/>
              </a:rPr>
              <a:t>(2:1-2)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 Now we request you, brethren, with regard to </a:t>
            </a:r>
            <a:r>
              <a:rPr lang="en-US" sz="2400" b="1" i="1" dirty="0">
                <a:effectLst/>
                <a:latin typeface="Calibri" panose="020F0502020204030204" pitchFamily="34" charset="0"/>
                <a:ea typeface="Calibri" panose="020F0502020204030204" pitchFamily="34" charset="0"/>
                <a:cs typeface="Calibri" panose="020F0502020204030204" pitchFamily="34" charset="0"/>
              </a:rPr>
              <a:t>the coming of our Lord Jesus Christ </a:t>
            </a:r>
            <a:r>
              <a:rPr lang="en-US" sz="2400" i="1" dirty="0">
                <a:effectLst/>
                <a:latin typeface="Calibri" panose="020F0502020204030204" pitchFamily="34" charset="0"/>
                <a:ea typeface="Calibri" panose="020F0502020204030204" pitchFamily="34" charset="0"/>
                <a:cs typeface="Calibri" panose="020F0502020204030204" pitchFamily="34" charset="0"/>
              </a:rPr>
              <a:t>and our gathering together to Him, 2 that you not be quickly shaken from your composure or be disturbed either by a spirit or a message or a letter as if from us, to the effect that the day of the Lord has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502926"/>
            <a:ext cx="11590636" cy="1569660"/>
          </a:xfrm>
          <a:prstGeom prst="rect">
            <a:avLst/>
          </a:prstGeom>
          <a:noFill/>
        </p:spPr>
        <p:txBody>
          <a:bodyPr wrap="square" rtlCol="0">
            <a:spAutoFit/>
          </a:bodyPr>
          <a:lstStyle/>
          <a:p>
            <a:pPr marL="514350" lvl="0" indent="-514350" algn="just">
              <a:buAutoNum type="alphaUcPeriod"/>
            </a:pPr>
            <a:r>
              <a:rPr lang="en-US" sz="3200" b="1" dirty="0" err="1">
                <a:latin typeface="Calibri" panose="020F0502020204030204" pitchFamily="34" charset="0"/>
                <a:cs typeface="Calibri" panose="020F0502020204030204" pitchFamily="34" charset="0"/>
              </a:rPr>
              <a:t>Erchomai</a:t>
            </a:r>
            <a:r>
              <a:rPr lang="en-US" sz="3200" b="1" dirty="0">
                <a:latin typeface="Calibri" panose="020F0502020204030204" pitchFamily="34" charset="0"/>
                <a:cs typeface="Calibri" panose="020F0502020204030204" pitchFamily="34" charset="0"/>
              </a:rPr>
              <a:t> [verb] – “to come; to appear”</a:t>
            </a:r>
          </a:p>
          <a:p>
            <a:pPr marL="514350" lvl="0" indent="-514350" algn="just">
              <a:buAutoNum type="alphaUcPeriod"/>
            </a:pPr>
            <a:r>
              <a:rPr lang="en-US" sz="3200" b="1" dirty="0" err="1">
                <a:latin typeface="Calibri" panose="020F0502020204030204" pitchFamily="34" charset="0"/>
                <a:cs typeface="Calibri" panose="020F0502020204030204" pitchFamily="34" charset="0"/>
              </a:rPr>
              <a:t>Enistemi</a:t>
            </a:r>
            <a:r>
              <a:rPr lang="en-US" sz="3200" b="1" dirty="0">
                <a:latin typeface="Calibri" panose="020F0502020204030204" pitchFamily="34" charset="0"/>
                <a:cs typeface="Calibri" panose="020F0502020204030204" pitchFamily="34" charset="0"/>
              </a:rPr>
              <a:t> [verb] – “to stand it”</a:t>
            </a:r>
          </a:p>
          <a:p>
            <a:pPr marL="514350" lvl="0" indent="-514350" algn="just">
              <a:buAutoNum type="alphaUcPeriod"/>
            </a:pPr>
            <a:r>
              <a:rPr lang="en-US" sz="3200" b="1" dirty="0">
                <a:latin typeface="Calibri" panose="020F0502020204030204" pitchFamily="34" charset="0"/>
                <a:cs typeface="Calibri" panose="020F0502020204030204" pitchFamily="34" charset="0"/>
              </a:rPr>
              <a:t>Parousia [noun] – “the coming; the appearing” [an event]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68128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Matthew 24:27-31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27 "For just as the lightning </a:t>
            </a:r>
            <a:r>
              <a:rPr lang="en-US" sz="3000" b="1" i="1" u="sng" dirty="0">
                <a:effectLst/>
                <a:latin typeface="Calibri" panose="020F0502020204030204" pitchFamily="34" charset="0"/>
                <a:ea typeface="Calibri" panose="020F0502020204030204" pitchFamily="34" charset="0"/>
                <a:cs typeface="Calibri" panose="020F0502020204030204" pitchFamily="34" charset="0"/>
              </a:rPr>
              <a:t>comes</a:t>
            </a:r>
            <a:r>
              <a:rPr lang="en-US" sz="3000" i="1" dirty="0">
                <a:effectLst/>
                <a:latin typeface="Calibri" panose="020F0502020204030204" pitchFamily="34" charset="0"/>
                <a:ea typeface="Calibri" panose="020F0502020204030204" pitchFamily="34" charset="0"/>
                <a:cs typeface="Calibri" panose="020F0502020204030204" pitchFamily="34" charset="0"/>
              </a:rPr>
              <a:t> from the east and flashes even to the west, so will </a:t>
            </a:r>
            <a:r>
              <a:rPr lang="en-US" sz="3000" b="1" i="1" dirty="0">
                <a:effectLst/>
                <a:latin typeface="Calibri" panose="020F0502020204030204" pitchFamily="34" charset="0"/>
                <a:ea typeface="Calibri" panose="020F0502020204030204" pitchFamily="34" charset="0"/>
                <a:cs typeface="Calibri" panose="020F0502020204030204" pitchFamily="34" charset="0"/>
              </a:rPr>
              <a:t>[the appearing]</a:t>
            </a:r>
            <a:r>
              <a:rPr lang="en-US" sz="3000" i="1" dirty="0">
                <a:effectLst/>
                <a:latin typeface="Calibri" panose="020F0502020204030204" pitchFamily="34" charset="0"/>
                <a:ea typeface="Calibri" panose="020F0502020204030204" pitchFamily="34" charset="0"/>
                <a:cs typeface="Calibri" panose="020F0502020204030204" pitchFamily="34" charset="0"/>
              </a:rPr>
              <a:t> of the Son of Man be. 28 "Wherever the corpse is, there the vultures will gather. 29 "But immediately after the tribulation of those days THE SUN WILL BE DARKENED, AND THE MOON WILL NOT GIVE ITS LIGHT, AND THE STARS WILL FALL from the sky, and the powers of the heavens will be shaken. 30 "And then the sign of the Son of Man will appear [shine forth] in the sky, and then all the tribes of the earth will mourn, and they will see the SON OF MAN </a:t>
            </a:r>
            <a:r>
              <a:rPr lang="en-US" sz="3000" b="1" i="1" u="sng" dirty="0">
                <a:effectLst/>
                <a:latin typeface="Calibri" panose="020F0502020204030204" pitchFamily="34" charset="0"/>
                <a:ea typeface="Calibri" panose="020F0502020204030204" pitchFamily="34" charset="0"/>
                <a:cs typeface="Calibri" panose="020F0502020204030204" pitchFamily="34" charset="0"/>
              </a:rPr>
              <a:t>COMING</a:t>
            </a:r>
            <a:r>
              <a:rPr lang="en-US" sz="3000" i="1" dirty="0">
                <a:effectLst/>
                <a:latin typeface="Calibri" panose="020F0502020204030204" pitchFamily="34" charset="0"/>
                <a:ea typeface="Calibri" panose="020F0502020204030204" pitchFamily="34" charset="0"/>
                <a:cs typeface="Calibri" panose="020F0502020204030204" pitchFamily="34" charset="0"/>
              </a:rPr>
              <a:t> ON THE CLOUDS OF THE SKY with power and great glory. 31 "And He will send forth His angels with A GREAT TRUMPET and THEY WILL GATHER TOGETHER His elect from the four winds, from one end of the sky to the other.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4099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Matthew 24:32-39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32 "Now learn the parable from the fig tree: when its branch has already become tender and puts forth its leaves, you know that summer is near; 33 so, you too, when you see all these things, recognize that He is near, right at the door. 34 "Truly I say to you, this generation will not pass away until all these things take place. 35 "Heaven and earth will pass away, but My words will not pass away. 36 "But of that day and hour no one knows, not even the angels of heaven, nor the Son, but the Father alone. 37 "For </a:t>
            </a:r>
            <a:r>
              <a:rPr lang="en-US" sz="3000" b="1" i="1" dirty="0">
                <a:effectLst/>
                <a:latin typeface="Calibri" panose="020F0502020204030204" pitchFamily="34" charset="0"/>
                <a:ea typeface="Calibri" panose="020F0502020204030204" pitchFamily="34" charset="0"/>
                <a:cs typeface="Calibri" panose="020F0502020204030204" pitchFamily="34" charset="0"/>
              </a:rPr>
              <a:t>[the appearing]</a:t>
            </a:r>
            <a:r>
              <a:rPr lang="en-US" sz="3000" i="1" dirty="0">
                <a:effectLst/>
                <a:latin typeface="Calibri" panose="020F0502020204030204" pitchFamily="34" charset="0"/>
                <a:ea typeface="Calibri" panose="020F0502020204030204" pitchFamily="34" charset="0"/>
                <a:cs typeface="Calibri" panose="020F0502020204030204" pitchFamily="34" charset="0"/>
              </a:rPr>
              <a:t> of the Son of Man will be just like the days of Noah. 38 "For as in those days before the flood they were eating and drinking, marrying and giving in marriage, until the day that Noah entered the ark, 39 and they did not understand until the flood came and took them all away; so will </a:t>
            </a:r>
            <a:r>
              <a:rPr lang="en-US" sz="3000" b="1" i="1" dirty="0">
                <a:effectLst/>
                <a:latin typeface="Calibri" panose="020F0502020204030204" pitchFamily="34" charset="0"/>
                <a:ea typeface="Calibri" panose="020F0502020204030204" pitchFamily="34" charset="0"/>
                <a:cs typeface="Calibri" panose="020F0502020204030204" pitchFamily="34" charset="0"/>
              </a:rPr>
              <a:t>[the appearing]</a:t>
            </a:r>
            <a:r>
              <a:rPr lang="en-US" sz="3000" i="1" dirty="0">
                <a:effectLst/>
                <a:latin typeface="Calibri" panose="020F0502020204030204" pitchFamily="34" charset="0"/>
                <a:ea typeface="Calibri" panose="020F0502020204030204" pitchFamily="34" charset="0"/>
                <a:cs typeface="Calibri" panose="020F0502020204030204" pitchFamily="34" charset="0"/>
              </a:rPr>
              <a:t> of the Son of Man be.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63028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 3 Let no one in any way deceive you, for it will not come unless the apostasy comes first, and the man of lawlessness is revealed, the son of destruction, 4 who opposes and exalts himself above every so-called god or object of worship, so that he takes his seat in the temple of God, displaying himself as being God. 5 Do you not remember that while I was still with you, I was telling you these things?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Thessalonians 4:15-17; 2 Thessalonians 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6319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4:15 For this we say to you by the word of the Lord, that we who are alive and remain until </a:t>
            </a:r>
            <a:r>
              <a:rPr lang="en-US" sz="3200" b="1" i="1" dirty="0">
                <a:effectLst/>
                <a:latin typeface="Calibri" panose="020F0502020204030204" pitchFamily="34" charset="0"/>
                <a:ea typeface="Calibri" panose="020F0502020204030204" pitchFamily="34" charset="0"/>
                <a:cs typeface="Calibri" panose="020F0502020204030204" pitchFamily="34" charset="0"/>
              </a:rPr>
              <a:t>the coming</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err="1">
                <a:effectLst/>
                <a:latin typeface="Calibri" panose="020F0502020204030204" pitchFamily="34" charset="0"/>
                <a:ea typeface="Calibri" panose="020F0502020204030204" pitchFamily="34" charset="0"/>
                <a:cs typeface="Calibri" panose="020F0502020204030204" pitchFamily="34" charset="0"/>
              </a:rPr>
              <a:t>parousia</a:t>
            </a:r>
            <a:r>
              <a:rPr lang="en-US" sz="3200" i="1" dirty="0">
                <a:effectLst/>
                <a:latin typeface="Calibri" panose="020F0502020204030204" pitchFamily="34" charset="0"/>
                <a:ea typeface="Calibri" panose="020F0502020204030204" pitchFamily="34" charset="0"/>
                <a:cs typeface="Calibri" panose="020F0502020204030204" pitchFamily="34" charset="0"/>
              </a:rPr>
              <a:t>] of the Lord, will not precede those who have fallen asleep. 16 For the Lord Himself will descend from heaven with a shout, with the voice of the archangel and with the trumpet of God, and the dead in Christ will rise first. 17 Then we who are alive and remain will be caught up [snatched up; raptured] together with them in the clouds to meet the Lord in the air, and so we shall always be with the Lord. </a:t>
            </a:r>
          </a:p>
          <a:p>
            <a:pPr marL="0" marR="0" algn="just">
              <a:spcBef>
                <a:spcPts val="0"/>
              </a:spcBef>
              <a:spcAft>
                <a:spcPts val="0"/>
              </a:spcAft>
            </a:pPr>
            <a:endParaRPr lang="en-US" sz="3200" i="1"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3200" i="1" dirty="0">
                <a:effectLst/>
                <a:latin typeface="Calibri" panose="020F0502020204030204" pitchFamily="34" charset="0"/>
                <a:ea typeface="Calibri" panose="020F0502020204030204" pitchFamily="34" charset="0"/>
                <a:cs typeface="Calibri" panose="020F0502020204030204" pitchFamily="34" charset="0"/>
              </a:rPr>
              <a:t>2:1 with regard to </a:t>
            </a:r>
            <a:r>
              <a:rPr lang="en-US" sz="3200" b="1" i="1" dirty="0">
                <a:effectLst/>
                <a:latin typeface="Calibri" panose="020F0502020204030204" pitchFamily="34" charset="0"/>
                <a:ea typeface="Calibri" panose="020F0502020204030204" pitchFamily="34" charset="0"/>
                <a:cs typeface="Calibri" panose="020F0502020204030204" pitchFamily="34" charset="0"/>
              </a:rPr>
              <a:t>the coming </a:t>
            </a:r>
            <a:r>
              <a:rPr lang="en-US" sz="3200" i="1" dirty="0">
                <a:effectLst/>
                <a:latin typeface="Calibri" panose="020F0502020204030204" pitchFamily="34" charset="0"/>
                <a:ea typeface="Calibri" panose="020F0502020204030204" pitchFamily="34" charset="0"/>
                <a:cs typeface="Calibri" panose="020F0502020204030204" pitchFamily="34" charset="0"/>
              </a:rPr>
              <a:t>[</a:t>
            </a:r>
            <a:r>
              <a:rPr lang="en-US" sz="3200" b="1" i="1" dirty="0" err="1">
                <a:effectLst/>
                <a:latin typeface="Calibri" panose="020F0502020204030204" pitchFamily="34" charset="0"/>
                <a:ea typeface="Calibri" panose="020F0502020204030204" pitchFamily="34" charset="0"/>
                <a:cs typeface="Calibri" panose="020F0502020204030204" pitchFamily="34" charset="0"/>
              </a:rPr>
              <a:t>parousia</a:t>
            </a:r>
            <a:r>
              <a:rPr lang="en-US" sz="3200" i="1" dirty="0">
                <a:effectLst/>
                <a:latin typeface="Calibri" panose="020F0502020204030204" pitchFamily="34" charset="0"/>
                <a:ea typeface="Calibri" panose="020F0502020204030204" pitchFamily="34" charset="0"/>
                <a:cs typeface="Calibri" panose="020F0502020204030204" pitchFamily="34" charset="0"/>
              </a:rPr>
              <a:t>] of our Lord Jesus Christ and our gathering together to Him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12893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Corinthians 15:23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But each in his own order: Christ the first fruits, after that those who are Christ's at His coming [</a:t>
            </a:r>
            <a:r>
              <a:rPr lang="en-US" sz="3600" i="1" dirty="0" err="1">
                <a:effectLst/>
                <a:latin typeface="Calibri" panose="020F0502020204030204" pitchFamily="34" charset="0"/>
                <a:ea typeface="Calibri" panose="020F0502020204030204" pitchFamily="34" charset="0"/>
                <a:cs typeface="Calibri" panose="020F0502020204030204" pitchFamily="34" charset="0"/>
              </a:rPr>
              <a:t>parousia</a:t>
            </a:r>
            <a:r>
              <a:rPr lang="en-US" sz="3600" i="1"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66024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Thessalonians 2:19; 3:13; 5:23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1 Thessalonians 2:19 - </a:t>
            </a:r>
            <a:r>
              <a:rPr lang="en-US" sz="3200" i="1" dirty="0">
                <a:effectLst/>
                <a:latin typeface="Calibri" panose="020F0502020204030204" pitchFamily="34" charset="0"/>
                <a:ea typeface="Times New Roman" panose="02020603050405020304" pitchFamily="18" charset="0"/>
              </a:rPr>
              <a:t>For who is our hope or joy or crown of exultation? Is it not even you, in the presence of our Lord Jesus at His </a:t>
            </a:r>
            <a:r>
              <a:rPr lang="en-US" sz="3200" b="1" i="1" dirty="0">
                <a:effectLst/>
                <a:latin typeface="Calibri" panose="020F0502020204030204" pitchFamily="34" charset="0"/>
                <a:ea typeface="Times New Roman" panose="02020603050405020304" pitchFamily="18" charset="0"/>
              </a:rPr>
              <a:t>coming</a:t>
            </a:r>
            <a:r>
              <a:rPr lang="en-US" sz="3200" i="1" dirty="0">
                <a:effectLst/>
                <a:latin typeface="Calibri" panose="020F0502020204030204" pitchFamily="34" charset="0"/>
                <a:ea typeface="Times New Roman" panose="02020603050405020304" pitchFamily="18" charset="0"/>
              </a:rPr>
              <a:t> [the appearing - </a:t>
            </a:r>
            <a:r>
              <a:rPr lang="en-US" sz="3200" i="1" dirty="0" err="1">
                <a:effectLst/>
                <a:latin typeface="Calibri" panose="020F0502020204030204" pitchFamily="34" charset="0"/>
                <a:ea typeface="Times New Roman" panose="02020603050405020304" pitchFamily="18" charset="0"/>
              </a:rPr>
              <a:t>parousia</a:t>
            </a:r>
            <a:r>
              <a:rPr lang="en-US" sz="3200" i="1" dirty="0">
                <a:effectLst/>
                <a:latin typeface="Calibri" panose="020F0502020204030204" pitchFamily="34" charset="0"/>
                <a:ea typeface="Times New Roman" panose="02020603050405020304" pitchFamily="18" charset="0"/>
              </a:rPr>
              <a:t>]?</a:t>
            </a:r>
            <a:r>
              <a:rPr lang="en-US" sz="3200" dirty="0">
                <a:effectLst/>
                <a:latin typeface="Arial" panose="020B0604020202020204" pitchFamily="34" charset="0"/>
                <a:ea typeface="Times New Roman" panose="02020603050405020304" pitchFamily="18" charset="0"/>
              </a:rPr>
              <a:t> </a:t>
            </a:r>
          </a:p>
          <a:p>
            <a:pPr marL="0" marR="0" algn="just">
              <a:spcBef>
                <a:spcPts val="0"/>
              </a:spcBef>
              <a:spcAft>
                <a:spcPts val="0"/>
              </a:spcAft>
            </a:pPr>
            <a:endParaRPr lang="en-US" sz="3200" dirty="0">
              <a:latin typeface="Arial" panose="020B0604020202020204" pitchFamily="34" charset="0"/>
              <a:ea typeface="Times New Roman" panose="02020603050405020304" pitchFamily="18" charset="0"/>
            </a:endParaRPr>
          </a:p>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1 Thessalonians 3:13, </a:t>
            </a:r>
            <a:r>
              <a:rPr lang="en-US" sz="3200" i="1" dirty="0">
                <a:effectLst/>
                <a:latin typeface="Calibri" panose="020F0502020204030204" pitchFamily="34" charset="0"/>
                <a:ea typeface="Times New Roman" panose="02020603050405020304" pitchFamily="18" charset="0"/>
              </a:rPr>
              <a:t>so that He may establish your hearts without blame in holiness before our God and Father at the </a:t>
            </a:r>
            <a:r>
              <a:rPr lang="en-US" sz="3200" b="1" i="1" dirty="0">
                <a:effectLst/>
                <a:latin typeface="Calibri" panose="020F0502020204030204" pitchFamily="34" charset="0"/>
                <a:ea typeface="Times New Roman" panose="02020603050405020304" pitchFamily="18" charset="0"/>
              </a:rPr>
              <a:t>coming</a:t>
            </a:r>
            <a:r>
              <a:rPr lang="en-US" sz="3200" i="1" dirty="0">
                <a:effectLst/>
                <a:latin typeface="Calibri" panose="020F0502020204030204" pitchFamily="34" charset="0"/>
                <a:ea typeface="Times New Roman" panose="02020603050405020304" pitchFamily="18" charset="0"/>
              </a:rPr>
              <a:t> [the appearing - </a:t>
            </a:r>
            <a:r>
              <a:rPr lang="en-US" sz="3200" i="1" dirty="0" err="1">
                <a:effectLst/>
                <a:latin typeface="Calibri" panose="020F0502020204030204" pitchFamily="34" charset="0"/>
                <a:ea typeface="Times New Roman" panose="02020603050405020304" pitchFamily="18" charset="0"/>
              </a:rPr>
              <a:t>parousia</a:t>
            </a:r>
            <a:r>
              <a:rPr lang="en-US" sz="3200" i="1" dirty="0">
                <a:effectLst/>
                <a:latin typeface="Calibri" panose="020F0502020204030204" pitchFamily="34" charset="0"/>
                <a:ea typeface="Times New Roman" panose="02020603050405020304" pitchFamily="18" charset="0"/>
              </a:rPr>
              <a:t>] of our Lord Jesus with all His saints. </a:t>
            </a:r>
          </a:p>
          <a:p>
            <a:pPr marL="0" marR="0" algn="just">
              <a:spcBef>
                <a:spcPts val="0"/>
              </a:spcBef>
              <a:spcAft>
                <a:spcPts val="0"/>
              </a:spcAft>
            </a:pPr>
            <a:endParaRPr lang="en-US" sz="3200" i="1" dirty="0">
              <a:latin typeface="Calibri" panose="020F0502020204030204" pitchFamily="34" charset="0"/>
              <a:ea typeface="Times New Roman" panose="02020603050405020304" pitchFamily="18" charset="0"/>
            </a:endParaRPr>
          </a:p>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1 Thessalonians 5:23 we read, </a:t>
            </a:r>
            <a:r>
              <a:rPr lang="en-US" sz="3200" i="1" dirty="0">
                <a:effectLst/>
                <a:latin typeface="Calibri" panose="020F0502020204030204" pitchFamily="34" charset="0"/>
                <a:ea typeface="Times New Roman" panose="02020603050405020304" pitchFamily="18" charset="0"/>
              </a:rPr>
              <a:t>Now may the God of peace Himself sanctify you entirely; and may your spirit and soul and body be preserved complete, without blame at the </a:t>
            </a:r>
            <a:r>
              <a:rPr lang="en-US" sz="3200" b="1" i="1" dirty="0">
                <a:effectLst/>
                <a:latin typeface="Calibri" panose="020F0502020204030204" pitchFamily="34" charset="0"/>
                <a:ea typeface="Times New Roman" panose="02020603050405020304" pitchFamily="18" charset="0"/>
              </a:rPr>
              <a:t>coming</a:t>
            </a:r>
            <a:r>
              <a:rPr lang="en-US" sz="3200" i="1" dirty="0">
                <a:effectLst/>
                <a:latin typeface="Calibri" panose="020F0502020204030204" pitchFamily="34" charset="0"/>
                <a:ea typeface="Times New Roman" panose="02020603050405020304" pitchFamily="18" charset="0"/>
              </a:rPr>
              <a:t> [the appearing - </a:t>
            </a:r>
            <a:r>
              <a:rPr lang="en-US" sz="3200" i="1" dirty="0" err="1">
                <a:effectLst/>
                <a:latin typeface="Calibri" panose="020F0502020204030204" pitchFamily="34" charset="0"/>
                <a:ea typeface="Times New Roman" panose="02020603050405020304" pitchFamily="18" charset="0"/>
              </a:rPr>
              <a:t>parousia</a:t>
            </a:r>
            <a:r>
              <a:rPr lang="en-US" sz="3200" i="1" dirty="0">
                <a:effectLst/>
                <a:latin typeface="Calibri" panose="020F0502020204030204" pitchFamily="34" charset="0"/>
                <a:ea typeface="Times New Roman" panose="02020603050405020304" pitchFamily="18" charset="0"/>
              </a:rPr>
              <a:t>] of our Lord Jesus Christ.</a:t>
            </a:r>
            <a:r>
              <a:rPr lang="en-US" sz="3200" dirty="0">
                <a:effectLst/>
                <a:latin typeface="Arial" panose="020B060402020202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0435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4932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2:16-17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16 Now may our Lord Jesus Christ Himself and God our Father, who has loved us and given us eternal comfort and good hope by grace, 17 comfort and strengthen your hearts in every good work and word.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501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April 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754326"/>
          </a:xfrm>
          <a:prstGeom prst="rect">
            <a:avLst/>
          </a:prstGeom>
          <a:noFill/>
        </p:spPr>
        <p:txBody>
          <a:bodyPr wrap="square" rtlCol="0">
            <a:spAutoFit/>
          </a:bodyPr>
          <a:lstStyle/>
          <a:p>
            <a:pPr algn="ctr"/>
            <a:r>
              <a:rPr lang="en-US" sz="4000" dirty="0"/>
              <a:t>Concerning the Day of the Lord</a:t>
            </a:r>
          </a:p>
          <a:p>
            <a:pPr algn="ctr"/>
            <a:r>
              <a:rPr lang="en-US" sz="4000"/>
              <a:t>(Part 1)</a:t>
            </a:r>
            <a:endParaRPr lang="en-US" sz="4000" dirty="0"/>
          </a:p>
          <a:p>
            <a:pPr algn="ctr"/>
            <a:r>
              <a:rPr lang="en-US" sz="2800" i="1" dirty="0"/>
              <a:t>2 Thessalonians 2:1-3</a:t>
            </a:r>
          </a:p>
        </p:txBody>
      </p:sp>
    </p:spTree>
    <p:extLst>
      <p:ext uri="{BB962C8B-B14F-4D97-AF65-F5344CB8AC3E}">
        <p14:creationId xmlns:p14="http://schemas.microsoft.com/office/powerpoint/2010/main" val="424196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6 And you know what restrains him now, so that in his time he will be revealed. 7 For the mystery of lawlessness is already at work; only he who now restrains will do so until he is taken out of the way. 8 Then that lawless one will be revealed whom the Lord will slay with the breath of His mouth and bring to an end by the appearance of His coming; 9 that is, the one whose coming is in accord with the activity of Satan, with all power and signs and false wonders, 10 and with all the deception of wickedness for those who perish, because they did not receive the love of the truth so as to be saved.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1614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Future Events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The coming of our Lord Jesus Christ (1a) [the parousia]</a:t>
            </a:r>
          </a:p>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Calibri" panose="020F0502020204030204" pitchFamily="34" charset="0"/>
                <a:cs typeface="Times New Roman" panose="02020603050405020304" pitchFamily="18" charset="0"/>
              </a:rPr>
              <a:t>Our gathering together to Him (1b) [the r</a:t>
            </a:r>
            <a:r>
              <a:rPr lang="en-US" sz="3200" i="1" dirty="0">
                <a:latin typeface="Calibri" panose="020F0502020204030204" pitchFamily="34" charset="0"/>
                <a:ea typeface="Calibri" panose="020F0502020204030204" pitchFamily="34" charset="0"/>
                <a:cs typeface="Times New Roman" panose="02020603050405020304" pitchFamily="18" charset="0"/>
              </a:rPr>
              <a:t>apture of the church]</a:t>
            </a:r>
          </a:p>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Calibri" panose="020F0502020204030204" pitchFamily="34" charset="0"/>
                <a:cs typeface="Times New Roman" panose="02020603050405020304" pitchFamily="18" charset="0"/>
              </a:rPr>
              <a:t>The day of the Lord (2)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7337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Future Events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863417"/>
          </a:xfrm>
          <a:prstGeom prst="rect">
            <a:avLst/>
          </a:prstGeom>
          <a:noFill/>
        </p:spPr>
        <p:txBody>
          <a:bodyPr wrap="square" rtlCol="0">
            <a:spAutoFit/>
          </a:bodyPr>
          <a:lstStyle/>
          <a:p>
            <a:pPr marR="0" algn="just">
              <a:spcBef>
                <a:spcPts val="0"/>
              </a:spcBef>
              <a:spcAft>
                <a:spcPts val="0"/>
              </a:spcAft>
            </a:pPr>
            <a:r>
              <a:rPr lang="en-US" sz="2400" i="1" dirty="0">
                <a:latin typeface="Calibri" panose="020F0502020204030204" pitchFamily="34" charset="0"/>
                <a:ea typeface="Calibri" panose="020F0502020204030204" pitchFamily="34" charset="0"/>
                <a:cs typeface="Calibri" panose="020F0502020204030204" pitchFamily="34" charset="0"/>
              </a:rPr>
              <a:t>1 Thessalonians 4:15-17 - 15 …that we who are alive and remain until the coming [</a:t>
            </a:r>
            <a:r>
              <a:rPr lang="en-US" sz="2400" b="1" i="1" u="sng" dirty="0">
                <a:latin typeface="Calibri" panose="020F0502020204030204" pitchFamily="34" charset="0"/>
                <a:ea typeface="Calibri" panose="020F0502020204030204" pitchFamily="34" charset="0"/>
                <a:cs typeface="Calibri" panose="020F0502020204030204" pitchFamily="34" charset="0"/>
              </a:rPr>
              <a:t>parousia</a:t>
            </a:r>
            <a:r>
              <a:rPr lang="en-US" sz="2400" i="1" dirty="0">
                <a:latin typeface="Calibri" panose="020F0502020204030204" pitchFamily="34" charset="0"/>
                <a:ea typeface="Calibri" panose="020F0502020204030204" pitchFamily="34" charset="0"/>
                <a:cs typeface="Calibri" panose="020F0502020204030204" pitchFamily="34" charset="0"/>
              </a:rPr>
              <a:t>] of the Lord, will not precede those who have fallen asleep. 16 For the Lord Himself will descend from heaven with a shout, with the voice of the archangel and with the trumpet of God, and the dead in Christ will rise first. 17 Then we who are alive and remain will be caught up together [</a:t>
            </a:r>
            <a:r>
              <a:rPr lang="en-US" sz="2400" b="1" i="1" u="sng" dirty="0">
                <a:latin typeface="Calibri" panose="020F0502020204030204" pitchFamily="34" charset="0"/>
                <a:ea typeface="Calibri" panose="020F0502020204030204" pitchFamily="34" charset="0"/>
                <a:cs typeface="Calibri" panose="020F0502020204030204" pitchFamily="34" charset="0"/>
              </a:rPr>
              <a:t>raptured</a:t>
            </a:r>
            <a:r>
              <a:rPr lang="en-US" sz="2400" i="1" dirty="0">
                <a:latin typeface="Calibri" panose="020F0502020204030204" pitchFamily="34" charset="0"/>
                <a:ea typeface="Calibri" panose="020F0502020204030204" pitchFamily="34" charset="0"/>
                <a:cs typeface="Calibri" panose="020F0502020204030204" pitchFamily="34" charset="0"/>
              </a:rPr>
              <a:t>; snatched up] with them in the clouds to meet the Lord in the air, and so we shall always be with the Lord. </a:t>
            </a:r>
          </a:p>
          <a:p>
            <a:pPr marR="0" algn="just">
              <a:spcBef>
                <a:spcPts val="0"/>
              </a:spcBef>
              <a:spcAft>
                <a:spcPts val="0"/>
              </a:spcAft>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0"/>
              </a:spcAft>
            </a:pPr>
            <a:r>
              <a:rPr lang="en-US" sz="2400" i="1" dirty="0">
                <a:latin typeface="Calibri" panose="020F0502020204030204" pitchFamily="34" charset="0"/>
                <a:ea typeface="Calibri" panose="020F0502020204030204" pitchFamily="34" charset="0"/>
                <a:cs typeface="Calibri" panose="020F0502020204030204" pitchFamily="34" charset="0"/>
              </a:rPr>
              <a:t>1 Thessalonians 5:2-3 - 2 For you yourselves know full well that </a:t>
            </a:r>
            <a:r>
              <a:rPr lang="en-US" sz="2400" b="1" i="1" u="sng" dirty="0">
                <a:latin typeface="Calibri" panose="020F0502020204030204" pitchFamily="34" charset="0"/>
                <a:ea typeface="Calibri" panose="020F0502020204030204" pitchFamily="34" charset="0"/>
                <a:cs typeface="Calibri" panose="020F0502020204030204" pitchFamily="34" charset="0"/>
              </a:rPr>
              <a:t>the day of the Lord</a:t>
            </a:r>
            <a:r>
              <a:rPr lang="en-US" sz="2400" b="1" i="1" dirty="0">
                <a:latin typeface="Calibri" panose="020F0502020204030204" pitchFamily="34" charset="0"/>
                <a:ea typeface="Calibri" panose="020F0502020204030204" pitchFamily="34" charset="0"/>
                <a:cs typeface="Calibri" panose="020F0502020204030204" pitchFamily="34" charset="0"/>
              </a:rPr>
              <a:t> </a:t>
            </a:r>
            <a:r>
              <a:rPr lang="en-US" sz="2400" i="1" dirty="0">
                <a:latin typeface="Calibri" panose="020F0502020204030204" pitchFamily="34" charset="0"/>
                <a:ea typeface="Calibri" panose="020F0502020204030204" pitchFamily="34" charset="0"/>
                <a:cs typeface="Calibri" panose="020F0502020204030204" pitchFamily="34" charset="0"/>
              </a:rPr>
              <a:t>will come just like a thief in the night. 3 While </a:t>
            </a:r>
            <a:r>
              <a:rPr lang="en-US" sz="2400" b="1" i="1" u="sng" dirty="0">
                <a:latin typeface="Calibri" panose="020F0502020204030204" pitchFamily="34" charset="0"/>
                <a:ea typeface="Calibri" panose="020F0502020204030204" pitchFamily="34" charset="0"/>
                <a:cs typeface="Calibri" panose="020F0502020204030204" pitchFamily="34" charset="0"/>
              </a:rPr>
              <a:t>they</a:t>
            </a:r>
            <a:r>
              <a:rPr lang="en-US" sz="2400" i="1" dirty="0">
                <a:latin typeface="Calibri" panose="020F0502020204030204" pitchFamily="34" charset="0"/>
                <a:ea typeface="Calibri" panose="020F0502020204030204" pitchFamily="34" charset="0"/>
                <a:cs typeface="Calibri" panose="020F0502020204030204" pitchFamily="34" charset="0"/>
              </a:rPr>
              <a:t> are saying, "Peace and safety!" then destruction will come upon </a:t>
            </a:r>
            <a:r>
              <a:rPr lang="en-US" sz="2400" b="1" i="1" u="sng" dirty="0">
                <a:latin typeface="Calibri" panose="020F0502020204030204" pitchFamily="34" charset="0"/>
                <a:ea typeface="Calibri" panose="020F0502020204030204" pitchFamily="34" charset="0"/>
                <a:cs typeface="Calibri" panose="020F0502020204030204" pitchFamily="34" charset="0"/>
              </a:rPr>
              <a:t>them</a:t>
            </a:r>
            <a:r>
              <a:rPr lang="en-US" sz="2400" i="1" dirty="0">
                <a:latin typeface="Calibri" panose="020F0502020204030204" pitchFamily="34" charset="0"/>
                <a:ea typeface="Calibri" panose="020F0502020204030204" pitchFamily="34" charset="0"/>
                <a:cs typeface="Calibri" panose="020F0502020204030204" pitchFamily="34" charset="0"/>
              </a:rPr>
              <a:t> suddenly…</a:t>
            </a:r>
          </a:p>
          <a:p>
            <a:pPr marR="0" algn="just">
              <a:spcBef>
                <a:spcPts val="0"/>
              </a:spcBef>
              <a:spcAft>
                <a:spcPts val="0"/>
              </a:spcAft>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0"/>
              </a:spcAft>
            </a:pPr>
            <a:r>
              <a:rPr lang="en-US" sz="2400" i="1" dirty="0">
                <a:latin typeface="Calibri" panose="020F0502020204030204" pitchFamily="34" charset="0"/>
                <a:ea typeface="Calibri" panose="020F0502020204030204" pitchFamily="34" charset="0"/>
                <a:cs typeface="Calibri" panose="020F0502020204030204" pitchFamily="34" charset="0"/>
              </a:rPr>
              <a:t>1 Thessalonians 5:9 - For God has not destined us for </a:t>
            </a:r>
            <a:r>
              <a:rPr lang="en-US" sz="2400" b="1" i="1" u="sng" dirty="0">
                <a:latin typeface="Calibri" panose="020F0502020204030204" pitchFamily="34" charset="0"/>
                <a:ea typeface="Calibri" panose="020F0502020204030204" pitchFamily="34" charset="0"/>
                <a:cs typeface="Calibri" panose="020F0502020204030204" pitchFamily="34" charset="0"/>
              </a:rPr>
              <a:t>wrath</a:t>
            </a:r>
            <a:r>
              <a:rPr lang="en-US" sz="2400" i="1" dirty="0">
                <a:latin typeface="Calibri" panose="020F0502020204030204" pitchFamily="34" charset="0"/>
                <a:ea typeface="Calibri" panose="020F0502020204030204" pitchFamily="34" charset="0"/>
                <a:cs typeface="Calibri" panose="020F0502020204030204" pitchFamily="34" charset="0"/>
              </a:rPr>
              <a:t>, but for obtaining salvation through our Lord Jesus Christ </a:t>
            </a:r>
          </a:p>
          <a:p>
            <a:pPr marR="0" algn="just">
              <a:spcBef>
                <a:spcPts val="0"/>
              </a:spcBef>
              <a:spcAft>
                <a:spcPts val="0"/>
              </a:spcAft>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0"/>
              </a:spcAft>
            </a:pPr>
            <a:r>
              <a:rPr lang="en-US" sz="2400" i="1" dirty="0">
                <a:latin typeface="Calibri" panose="020F0502020204030204" pitchFamily="34" charset="0"/>
                <a:ea typeface="Calibri" panose="020F0502020204030204" pitchFamily="34" charset="0"/>
                <a:cs typeface="Calibri" panose="020F0502020204030204" pitchFamily="34" charset="0"/>
              </a:rPr>
              <a:t>1 Thessalonians 1:10 -  and to wait for His Son from heaven, whom He raised from the dead, that is Jesus, who </a:t>
            </a:r>
            <a:r>
              <a:rPr lang="en-US" sz="2400" b="1" i="1" u="sng" dirty="0">
                <a:latin typeface="Calibri" panose="020F0502020204030204" pitchFamily="34" charset="0"/>
                <a:ea typeface="Calibri" panose="020F0502020204030204" pitchFamily="34" charset="0"/>
                <a:cs typeface="Calibri" panose="020F0502020204030204" pitchFamily="34" charset="0"/>
              </a:rPr>
              <a:t>rescues</a:t>
            </a:r>
            <a:r>
              <a:rPr lang="en-US" sz="2400" i="1" dirty="0">
                <a:latin typeface="Calibri" panose="020F0502020204030204" pitchFamily="34" charset="0"/>
                <a:ea typeface="Calibri" panose="020F0502020204030204" pitchFamily="34" charset="0"/>
                <a:cs typeface="Calibri" panose="020F0502020204030204" pitchFamily="34" charset="0"/>
              </a:rPr>
              <a:t> </a:t>
            </a:r>
            <a:r>
              <a:rPr lang="en-US" sz="2400" b="1" i="1" u="sng" dirty="0">
                <a:latin typeface="Calibri" panose="020F0502020204030204" pitchFamily="34" charset="0"/>
                <a:ea typeface="Calibri" panose="020F0502020204030204" pitchFamily="34" charset="0"/>
                <a:cs typeface="Calibri" panose="020F0502020204030204" pitchFamily="34" charset="0"/>
              </a:rPr>
              <a:t>us</a:t>
            </a:r>
            <a:r>
              <a:rPr lang="en-US" sz="2400" i="1" dirty="0">
                <a:latin typeface="Calibri" panose="020F0502020204030204" pitchFamily="34" charset="0"/>
                <a:ea typeface="Calibri" panose="020F0502020204030204" pitchFamily="34" charset="0"/>
                <a:cs typeface="Calibri" panose="020F0502020204030204" pitchFamily="34" charset="0"/>
              </a:rPr>
              <a:t> from the </a:t>
            </a:r>
            <a:r>
              <a:rPr lang="en-US" sz="2400" b="1" i="1" u="sng" dirty="0">
                <a:latin typeface="Calibri" panose="020F0502020204030204" pitchFamily="34" charset="0"/>
                <a:ea typeface="Calibri" panose="020F0502020204030204" pitchFamily="34" charset="0"/>
                <a:cs typeface="Calibri" panose="020F0502020204030204" pitchFamily="34" charset="0"/>
              </a:rPr>
              <a:t>wrath</a:t>
            </a:r>
            <a:r>
              <a:rPr lang="en-US" sz="2400" i="1" dirty="0">
                <a:latin typeface="Calibri" panose="020F0502020204030204" pitchFamily="34" charset="0"/>
                <a:ea typeface="Calibri" panose="020F0502020204030204" pitchFamily="34" charset="0"/>
                <a:cs typeface="Calibri" panose="020F0502020204030204" pitchFamily="34" charset="0"/>
              </a:rPr>
              <a:t> to come.</a:t>
            </a:r>
          </a:p>
          <a:p>
            <a:pPr marR="0" algn="just">
              <a:spcBef>
                <a:spcPts val="0"/>
              </a:spcBef>
              <a:spcAft>
                <a:spcPts val="0"/>
              </a:spcAft>
            </a:pPr>
            <a:endParaRPr lang="en-US" sz="2800" i="1" dirty="0">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0"/>
              </a:spcAft>
            </a:pPr>
            <a:endParaRPr lang="en-US" sz="28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33181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75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Future Events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The coming of our Lord Jesus Christ (1a) [the parousia]</a:t>
            </a:r>
          </a:p>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Calibri" panose="020F0502020204030204" pitchFamily="34" charset="0"/>
                <a:cs typeface="Times New Roman" panose="02020603050405020304" pitchFamily="18" charset="0"/>
              </a:rPr>
              <a:t>Our gathering together to Him (1b) [the r</a:t>
            </a:r>
            <a:r>
              <a:rPr lang="en-US" sz="3200" i="1" dirty="0">
                <a:latin typeface="Calibri" panose="020F0502020204030204" pitchFamily="34" charset="0"/>
                <a:ea typeface="Calibri" panose="020F0502020204030204" pitchFamily="34" charset="0"/>
                <a:cs typeface="Times New Roman" panose="02020603050405020304" pitchFamily="18" charset="0"/>
              </a:rPr>
              <a:t>apture of the church]</a:t>
            </a:r>
          </a:p>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Calibri" panose="020F0502020204030204" pitchFamily="34" charset="0"/>
                <a:cs typeface="Times New Roman" panose="02020603050405020304" pitchFamily="18" charset="0"/>
              </a:rPr>
              <a:t>The day of the Lord (2)</a:t>
            </a:r>
          </a:p>
          <a:p>
            <a:pPr marL="914400" lvl="1" indent="-457200" algn="just">
              <a:buFont typeface="Wingdings" panose="05000000000000000000" pitchFamily="2" charset="2"/>
              <a:buChar char="§"/>
            </a:pPr>
            <a:r>
              <a:rPr lang="en-US" sz="3200" i="1" dirty="0">
                <a:latin typeface="Calibri" panose="020F0502020204030204" pitchFamily="34" charset="0"/>
                <a:ea typeface="Calibri" panose="020F0502020204030204" pitchFamily="34" charset="0"/>
                <a:cs typeface="Times New Roman" panose="02020603050405020304" pitchFamily="18" charset="0"/>
              </a:rPr>
              <a:t>An expanded period that includes events like; the Tribulation, the Second Coming of Christ, the Millennial Kingdom, and the Great White Throne Judgment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1212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7F2C17-19CF-44AF-A217-A4BE5B8FBB88}"/>
              </a:ext>
            </a:extLst>
          </p:cNvPr>
          <p:cNvSpPr>
            <a:spLocks noGrp="1"/>
          </p:cNvSpPr>
          <p:nvPr>
            <p:ph type="subTitle" idx="1"/>
          </p:nvPr>
        </p:nvSpPr>
        <p:spPr/>
        <p:txBody>
          <a:bodyPr/>
          <a:lstStyle/>
          <a:p>
            <a:endParaRPr lang="en-US"/>
          </a:p>
        </p:txBody>
      </p:sp>
      <p:pic>
        <p:nvPicPr>
          <p:cNvPr id="7" name="Picture 6" descr="Diagram, timeline&#10;&#10;Description automatically generated">
            <a:extLst>
              <a:ext uri="{FF2B5EF4-FFF2-40B4-BE49-F238E27FC236}">
                <a16:creationId xmlns:a16="http://schemas.microsoft.com/office/drawing/2014/main" id="{287AF257-D420-4F7D-9CC6-FD25050199EC}"/>
              </a:ext>
            </a:extLst>
          </p:cNvPr>
          <p:cNvPicPr>
            <a:picLocks noChangeAspect="1"/>
          </p:cNvPicPr>
          <p:nvPr/>
        </p:nvPicPr>
        <p:blipFill>
          <a:blip r:embed="rId2"/>
          <a:stretch>
            <a:fillRect/>
          </a:stretch>
        </p:blipFill>
        <p:spPr>
          <a:xfrm>
            <a:off x="0" y="449"/>
            <a:ext cx="12192000" cy="6857102"/>
          </a:xfrm>
          <a:prstGeom prst="rect">
            <a:avLst/>
          </a:prstGeom>
        </p:spPr>
      </p:pic>
    </p:spTree>
    <p:extLst>
      <p:ext uri="{BB962C8B-B14F-4D97-AF65-F5344CB8AC3E}">
        <p14:creationId xmlns:p14="http://schemas.microsoft.com/office/powerpoint/2010/main" val="9658191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Three Things True of the Day of the Lord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Times New Roman" panose="02020603050405020304" pitchFamily="18" charset="0"/>
              </a:rPr>
              <a:t>The “apostasy” (3a)</a:t>
            </a:r>
          </a:p>
          <a:p>
            <a:pPr marL="457200" marR="0" indent="-457200" algn="just">
              <a:spcBef>
                <a:spcPts val="0"/>
              </a:spcBef>
              <a:spcAft>
                <a:spcPts val="0"/>
              </a:spcAft>
              <a:buFont typeface="Wingdings" panose="05000000000000000000" pitchFamily="2" charset="2"/>
              <a:buChar char="§"/>
            </a:pPr>
            <a:r>
              <a:rPr lang="en-US" sz="3200" i="1" dirty="0">
                <a:latin typeface="Calibri" panose="020F0502020204030204" pitchFamily="34" charset="0"/>
                <a:ea typeface="Calibri" panose="020F0502020204030204" pitchFamily="34" charset="0"/>
                <a:cs typeface="Times New Roman" panose="02020603050405020304" pitchFamily="18" charset="0"/>
              </a:rPr>
              <a:t>The “man of lawlessness” (3b-4)</a:t>
            </a:r>
          </a:p>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Calibri" panose="020F0502020204030204" pitchFamily="34" charset="0"/>
                <a:cs typeface="Times New Roman" panose="02020603050405020304" pitchFamily="18" charset="0"/>
              </a:rPr>
              <a:t>The “mystery of lawlessness” (6-10)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99001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apostasy </a:t>
            </a:r>
            <a:r>
              <a:rPr lang="en-US" sz="3200" b="1" cap="none" baseline="30000" dirty="0">
                <a:solidFill>
                  <a:schemeClr val="accent5">
                    <a:lumMod val="60000"/>
                    <a:lumOff val="40000"/>
                  </a:schemeClr>
                </a:solidFill>
                <a:latin typeface="+mn-lt"/>
              </a:rPr>
              <a:t>(2:3)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Let no one in any way deceive you, for it will not come unless the apostasy comes first…</a:t>
            </a:r>
            <a:endParaRPr lang="en-US"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252635"/>
            <a:ext cx="11590636" cy="1384995"/>
          </a:xfrm>
          <a:prstGeom prst="rect">
            <a:avLst/>
          </a:prstGeom>
          <a:noFill/>
        </p:spPr>
        <p:txBody>
          <a:bodyPr wrap="square" rtlCol="0">
            <a:spAutoFit/>
          </a:bodyPr>
          <a:lstStyle/>
          <a:p>
            <a:pPr marL="457200" lvl="0" indent="-457200" algn="just">
              <a:buAutoNum type="alphaUcPeriod"/>
            </a:pPr>
            <a:r>
              <a:rPr lang="en-US" sz="2800" b="1" dirty="0">
                <a:latin typeface="Calibri" panose="020F0502020204030204" pitchFamily="34" charset="0"/>
                <a:cs typeface="Calibri" panose="020F0502020204030204" pitchFamily="34" charset="0"/>
              </a:rPr>
              <a:t>An exhortation</a:t>
            </a:r>
            <a:r>
              <a:rPr lang="en-US" sz="2800" dirty="0">
                <a:latin typeface="Calibri" panose="020F0502020204030204" pitchFamily="34" charset="0"/>
                <a:cs typeface="Calibri" panose="020F0502020204030204" pitchFamily="34" charset="0"/>
              </a:rPr>
              <a:t> – to not be deceived [tricked]</a:t>
            </a:r>
          </a:p>
          <a:p>
            <a:pPr marL="457200" lvl="0" indent="-457200" algn="just">
              <a:buAutoNum type="alphaUcPeriod"/>
            </a:pPr>
            <a:r>
              <a:rPr lang="en-US" sz="2800" b="1" dirty="0">
                <a:latin typeface="Calibri" panose="020F0502020204030204" pitchFamily="34" charset="0"/>
                <a:cs typeface="Calibri" panose="020F0502020204030204" pitchFamily="34" charset="0"/>
              </a:rPr>
              <a:t>An explanation </a:t>
            </a:r>
            <a:r>
              <a:rPr lang="en-US" sz="2800" dirty="0">
                <a:latin typeface="Calibri" panose="020F0502020204030204" pitchFamily="34" charset="0"/>
                <a:cs typeface="Calibri" panose="020F0502020204030204" pitchFamily="34" charset="0"/>
              </a:rPr>
              <a:t>– “apostasy” – a falling away; a revolt, rebellion, insurrection.</a:t>
            </a:r>
          </a:p>
        </p:txBody>
      </p:sp>
      <p:sp>
        <p:nvSpPr>
          <p:cNvPr id="6" name="TextBox 5">
            <a:extLst>
              <a:ext uri="{FF2B5EF4-FFF2-40B4-BE49-F238E27FC236}">
                <a16:creationId xmlns:a16="http://schemas.microsoft.com/office/drawing/2014/main" id="{89004ED3-CF80-491F-82E6-F51B18446D4F}"/>
              </a:ext>
            </a:extLst>
          </p:cNvPr>
          <p:cNvSpPr txBox="1"/>
          <p:nvPr/>
        </p:nvSpPr>
        <p:spPr>
          <a:xfrm>
            <a:off x="254174" y="3020042"/>
            <a:ext cx="11590636" cy="2677656"/>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rPr>
              <a:t>1 But the Spirit explicitly says that in later times some will fall away from the faith, paying attention to deceitful spirits and doctrines of demons, 2 by means of the hypocrisy of liars seared in their own conscience as with a branding iron, 3 men who forbid marriage and advocate abstaining from foods which God has created to be gratefully shared in by those who believe and know the truth.</a:t>
            </a:r>
          </a:p>
          <a:p>
            <a:pPr marL="0" marR="0" algn="r">
              <a:spcBef>
                <a:spcPts val="0"/>
              </a:spcBef>
              <a:spcAft>
                <a:spcPts val="0"/>
              </a:spcAft>
            </a:pPr>
            <a:r>
              <a:rPr lang="en-US" sz="2800" i="1" dirty="0">
                <a:latin typeface="Calibri" panose="020F0502020204030204" pitchFamily="34" charset="0"/>
                <a:ea typeface="Times New Roman" panose="02020603050405020304" pitchFamily="18" charset="0"/>
              </a:rPr>
              <a:t>-</a:t>
            </a:r>
            <a:r>
              <a:rPr lang="en-US" sz="2800" i="1" dirty="0">
                <a:effectLst/>
                <a:latin typeface="Calibri" panose="020F0502020204030204" pitchFamily="34" charset="0"/>
                <a:ea typeface="Times New Roman" panose="02020603050405020304" pitchFamily="18" charset="0"/>
              </a:rPr>
              <a:t>1 Timothy 4:1-3</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3823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14753</TotalTime>
  <Words>2454</Words>
  <Application>Microsoft Office PowerPoint</Application>
  <PresentationFormat>Widescreen</PresentationFormat>
  <Paragraphs>119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Candara</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299</cp:revision>
  <cp:lastPrinted>2020-05-22T15:03:41Z</cp:lastPrinted>
  <dcterms:created xsi:type="dcterms:W3CDTF">2019-06-22T19:37:39Z</dcterms:created>
  <dcterms:modified xsi:type="dcterms:W3CDTF">2022-04-09T16:12:12Z</dcterms:modified>
</cp:coreProperties>
</file>